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783" r:id="rId2"/>
    <p:sldId id="785" r:id="rId3"/>
    <p:sldId id="786" r:id="rId4"/>
    <p:sldId id="787" r:id="rId5"/>
    <p:sldId id="802" r:id="rId6"/>
    <p:sldId id="788" r:id="rId7"/>
    <p:sldId id="789" r:id="rId8"/>
    <p:sldId id="803" r:id="rId9"/>
    <p:sldId id="790" r:id="rId10"/>
    <p:sldId id="792" r:id="rId11"/>
    <p:sldId id="793" r:id="rId12"/>
    <p:sldId id="794" r:id="rId13"/>
    <p:sldId id="795" r:id="rId14"/>
    <p:sldId id="799" r:id="rId15"/>
    <p:sldId id="809" r:id="rId16"/>
    <p:sldId id="812" r:id="rId17"/>
    <p:sldId id="796" r:id="rId18"/>
    <p:sldId id="804" r:id="rId19"/>
    <p:sldId id="805" r:id="rId20"/>
    <p:sldId id="797" r:id="rId21"/>
    <p:sldId id="806" r:id="rId22"/>
    <p:sldId id="810" r:id="rId23"/>
    <p:sldId id="801" r:id="rId24"/>
    <p:sldId id="807" r:id="rId25"/>
    <p:sldId id="808" r:id="rId26"/>
    <p:sldId id="813" r:id="rId27"/>
    <p:sldId id="811" r:id="rId28"/>
    <p:sldId id="800"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43"/>
  </p:normalViewPr>
  <p:slideViewPr>
    <p:cSldViewPr snapToGrid="0">
      <p:cViewPr varScale="1">
        <p:scale>
          <a:sx n="90" d="100"/>
          <a:sy n="90" d="100"/>
        </p:scale>
        <p:origin x="232"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155720-E131-5624-40C9-7C36910213D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7622A50-7B4E-C375-A528-802A7401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E73DB8E-42C3-AB1E-A31C-52174D8382BB}"/>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5" name="Plassholder for bunntekst 4">
            <a:extLst>
              <a:ext uri="{FF2B5EF4-FFF2-40B4-BE49-F238E27FC236}">
                <a16:creationId xmlns:a16="http://schemas.microsoft.com/office/drawing/2014/main" id="{187BED86-24E4-3280-0CF5-BE7BF61C467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A38826E-82CF-8A60-4E78-886D284B0153}"/>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391525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F4838E-A481-CD18-A3B1-9B7B89B9037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C9332D7-5B93-325B-71EF-1E0A1841486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B3CDE90-D7D2-AA75-08CC-9379B65B0562}"/>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5" name="Plassholder for bunntekst 4">
            <a:extLst>
              <a:ext uri="{FF2B5EF4-FFF2-40B4-BE49-F238E27FC236}">
                <a16:creationId xmlns:a16="http://schemas.microsoft.com/office/drawing/2014/main" id="{853CF983-CD4D-2AD7-A9EB-925AC614CD3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0A153D5-9AB5-A2EA-E188-3B715C92C708}"/>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206917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EF3E523-B776-07DE-00C1-9051914947A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16D599C-0415-100A-E9E8-6C2EEC1A458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94B959B-D545-792D-C06D-79ABA3535B2D}"/>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5" name="Plassholder for bunntekst 4">
            <a:extLst>
              <a:ext uri="{FF2B5EF4-FFF2-40B4-BE49-F238E27FC236}">
                <a16:creationId xmlns:a16="http://schemas.microsoft.com/office/drawing/2014/main" id="{A48EAC75-7B9D-E418-AF73-ABA63ACD7B1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F9396F7-BBD1-CBE7-4593-24668236F6C6}"/>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191479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FD3505-0713-5564-F8C3-AAD059CDB36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E42F515-8DAA-8770-3ABC-AB1677BB0F8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2F08E4B-31C7-DA96-C16D-9A7815F02C5E}"/>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5" name="Plassholder for bunntekst 4">
            <a:extLst>
              <a:ext uri="{FF2B5EF4-FFF2-40B4-BE49-F238E27FC236}">
                <a16:creationId xmlns:a16="http://schemas.microsoft.com/office/drawing/2014/main" id="{76AB6337-CBB5-D8A6-5054-C745CDB6AFC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70E58DA-77C9-DC13-1F3C-FEFD74E7C823}"/>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290507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04BFC2-D291-4693-0C51-178AB3C8047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8CF7AD3-E0CF-837E-B181-4F89489843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6D86CA0-3E17-5448-F198-0915069F00F6}"/>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5" name="Plassholder for bunntekst 4">
            <a:extLst>
              <a:ext uri="{FF2B5EF4-FFF2-40B4-BE49-F238E27FC236}">
                <a16:creationId xmlns:a16="http://schemas.microsoft.com/office/drawing/2014/main" id="{20C62EEB-6CBE-923B-7D36-6448AE0BA4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4E479CF-2DA2-6E5B-0545-B6454BE6204A}"/>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347031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2812D0-061F-FBF9-61DC-C2C4998A895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1235F29-5198-4F41-A830-9C8A968915B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C682C12-7210-E9F6-0BD3-292D79E2A25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14EFDE7-64AF-7E3D-221F-FC2847F1F269}"/>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6" name="Plassholder for bunntekst 5">
            <a:extLst>
              <a:ext uri="{FF2B5EF4-FFF2-40B4-BE49-F238E27FC236}">
                <a16:creationId xmlns:a16="http://schemas.microsoft.com/office/drawing/2014/main" id="{C8525CAB-A57F-4D4C-A7ED-9C89FF790E2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7F7748A-3842-211D-FAC5-B720CFB6163A}"/>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174555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687BBE-8AC7-8316-BE4F-49B8A7C6972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6B41F3E-FBD7-D04D-4025-2850CE1A8A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032AC5C-7E45-AE4B-0241-6E26F8049B2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B895ACD-3412-2E6B-84FC-9181E3CAA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13F982F-A4B0-AB41-20CF-23CF226B3EC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F8408FB-89CF-6C11-504D-D1FC88F5EBD4}"/>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8" name="Plassholder for bunntekst 7">
            <a:extLst>
              <a:ext uri="{FF2B5EF4-FFF2-40B4-BE49-F238E27FC236}">
                <a16:creationId xmlns:a16="http://schemas.microsoft.com/office/drawing/2014/main" id="{FCC46421-AD5C-97BF-A0B3-6B7291C7068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9149A8E-D7FC-1478-33B7-A23692799093}"/>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52008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E4F1B-C973-AB1A-809B-CAB89EE0608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097083A-D7DB-870A-43AB-72B7A7E6E6CC}"/>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4" name="Plassholder for bunntekst 3">
            <a:extLst>
              <a:ext uri="{FF2B5EF4-FFF2-40B4-BE49-F238E27FC236}">
                <a16:creationId xmlns:a16="http://schemas.microsoft.com/office/drawing/2014/main" id="{9E697E16-428C-31CA-6627-B5A2FE7497B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EAEC8FE-963A-0A26-1F05-99BE28AFC73C}"/>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176903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1F8A733-DD70-E15F-F9B1-FBA9829E12A0}"/>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3" name="Plassholder for bunntekst 2">
            <a:extLst>
              <a:ext uri="{FF2B5EF4-FFF2-40B4-BE49-F238E27FC236}">
                <a16:creationId xmlns:a16="http://schemas.microsoft.com/office/drawing/2014/main" id="{FBF83473-198C-24CB-DCCA-29E4C21A991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6AC840F-59BC-B10B-75C5-0FBAABF1CF33}"/>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404056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957ADD-73F7-1B7D-A787-C80E8B1E592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FACDF12-D453-4717-8ED3-8721D4C67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CC17CB6-230B-2FC5-B878-527FF6578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8D721B0-0EF3-678A-DCCA-E037907247DA}"/>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6" name="Plassholder for bunntekst 5">
            <a:extLst>
              <a:ext uri="{FF2B5EF4-FFF2-40B4-BE49-F238E27FC236}">
                <a16:creationId xmlns:a16="http://schemas.microsoft.com/office/drawing/2014/main" id="{C0617420-7674-0AB1-ADF3-6B8FA170D57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F58FFB9-3C87-2C5E-FA7F-A94848ED2520}"/>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366834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5F6449-113A-4FAA-F407-9269A4AC095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CCFF1E7-2EB6-E53E-8472-7FF373970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0A30053-D97C-41F9-70D2-C16C14A6A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1BC3F32-1052-FF9A-96B4-DEE71DB52573}"/>
              </a:ext>
            </a:extLst>
          </p:cNvPr>
          <p:cNvSpPr>
            <a:spLocks noGrp="1"/>
          </p:cNvSpPr>
          <p:nvPr>
            <p:ph type="dt" sz="half" idx="10"/>
          </p:nvPr>
        </p:nvSpPr>
        <p:spPr/>
        <p:txBody>
          <a:bodyPr/>
          <a:lstStyle/>
          <a:p>
            <a:fld id="{EA37E914-08C7-BA44-B9D5-489F75469634}" type="datetimeFigureOut">
              <a:rPr lang="nb-NO" smtClean="0"/>
              <a:t>09.01.2026</a:t>
            </a:fld>
            <a:endParaRPr lang="nb-NO"/>
          </a:p>
        </p:txBody>
      </p:sp>
      <p:sp>
        <p:nvSpPr>
          <p:cNvPr id="6" name="Plassholder for bunntekst 5">
            <a:extLst>
              <a:ext uri="{FF2B5EF4-FFF2-40B4-BE49-F238E27FC236}">
                <a16:creationId xmlns:a16="http://schemas.microsoft.com/office/drawing/2014/main" id="{68FB9295-A78F-9556-38B4-0AE84F75214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C5F0B64-A037-0949-E73C-A813E1C16D75}"/>
              </a:ext>
            </a:extLst>
          </p:cNvPr>
          <p:cNvSpPr>
            <a:spLocks noGrp="1"/>
          </p:cNvSpPr>
          <p:nvPr>
            <p:ph type="sldNum" sz="quarter" idx="12"/>
          </p:nvPr>
        </p:nvSpPr>
        <p:spPr/>
        <p:txBody>
          <a:bodyPr/>
          <a:lstStyle/>
          <a:p>
            <a:fld id="{306B4E79-940E-F140-BC08-4C768229203C}" type="slidenum">
              <a:rPr lang="nb-NO" smtClean="0"/>
              <a:t>‹#›</a:t>
            </a:fld>
            <a:endParaRPr lang="nb-NO"/>
          </a:p>
        </p:txBody>
      </p:sp>
    </p:spTree>
    <p:extLst>
      <p:ext uri="{BB962C8B-B14F-4D97-AF65-F5344CB8AC3E}">
        <p14:creationId xmlns:p14="http://schemas.microsoft.com/office/powerpoint/2010/main" val="107811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E901A26-236D-9265-8825-4569D066C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17C94A4-6B3E-F222-CB73-E9E956154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66684D8-A940-731D-05B9-A57EE6A46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37E914-08C7-BA44-B9D5-489F75469634}" type="datetimeFigureOut">
              <a:rPr lang="nb-NO" smtClean="0"/>
              <a:t>09.01.2026</a:t>
            </a:fld>
            <a:endParaRPr lang="nb-NO"/>
          </a:p>
        </p:txBody>
      </p:sp>
      <p:sp>
        <p:nvSpPr>
          <p:cNvPr id="5" name="Plassholder for bunntekst 4">
            <a:extLst>
              <a:ext uri="{FF2B5EF4-FFF2-40B4-BE49-F238E27FC236}">
                <a16:creationId xmlns:a16="http://schemas.microsoft.com/office/drawing/2014/main" id="{025BA3A2-6215-54F3-E158-9E2B125069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21B348E6-1E1C-49EA-AE48-0E1D7DEF2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6B4E79-940E-F140-BC08-4C768229203C}" type="slidenum">
              <a:rPr lang="nb-NO" smtClean="0"/>
              <a:t>‹#›</a:t>
            </a:fld>
            <a:endParaRPr lang="nb-NO"/>
          </a:p>
        </p:txBody>
      </p:sp>
    </p:spTree>
    <p:extLst>
      <p:ext uri="{BB962C8B-B14F-4D97-AF65-F5344CB8AC3E}">
        <p14:creationId xmlns:p14="http://schemas.microsoft.com/office/powerpoint/2010/main" val="363969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ackbrummet.blogspot.com/search/label/Jack%20brummet%20poe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D59EF631-F5BA-0FAE-9A41-8AA3666DDD4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5"/>
            <a:ext cx="12306300" cy="69331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tel 1">
            <a:extLst>
              <a:ext uri="{FF2B5EF4-FFF2-40B4-BE49-F238E27FC236}">
                <a16:creationId xmlns:a16="http://schemas.microsoft.com/office/drawing/2014/main" id="{F7CD54F7-4D62-342C-0F8A-5867B9173236}"/>
              </a:ext>
            </a:extLst>
          </p:cNvPr>
          <p:cNvSpPr>
            <a:spLocks noGrp="1"/>
          </p:cNvSpPr>
          <p:nvPr>
            <p:ph type="title"/>
          </p:nvPr>
        </p:nvSpPr>
        <p:spPr>
          <a:xfrm>
            <a:off x="5600509" y="2315100"/>
            <a:ext cx="7001256" cy="1599149"/>
          </a:xfrm>
        </p:spPr>
        <p:txBody>
          <a:bodyPr>
            <a:noAutofit/>
          </a:bodyPr>
          <a:lstStyle/>
          <a:p>
            <a:r>
              <a:rPr lang="nb-NO" sz="7200" dirty="0">
                <a:solidFill>
                  <a:srgbClr val="FFFF00"/>
                </a:solidFill>
                <a:latin typeface="Berlin Sans FB" panose="020E0602020502020306" pitchFamily="34" charset="77"/>
              </a:rPr>
              <a:t>ØNSKELANDET</a:t>
            </a:r>
          </a:p>
        </p:txBody>
      </p:sp>
    </p:spTree>
    <p:extLst>
      <p:ext uri="{BB962C8B-B14F-4D97-AF65-F5344CB8AC3E}">
        <p14:creationId xmlns:p14="http://schemas.microsoft.com/office/powerpoint/2010/main" val="368388412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1AD58-7D6B-092D-8A61-D00A8352CB51}"/>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FCBC6D82-CB5B-9399-3CB9-249B0A15476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933108"/>
          </a:xfrm>
          <a:prstGeom prst="rect">
            <a:avLst/>
          </a:prstGeom>
        </p:spPr>
      </p:pic>
      <p:sp>
        <p:nvSpPr>
          <p:cNvPr id="4" name="TekstSylinder 3">
            <a:extLst>
              <a:ext uri="{FF2B5EF4-FFF2-40B4-BE49-F238E27FC236}">
                <a16:creationId xmlns:a16="http://schemas.microsoft.com/office/drawing/2014/main" id="{DFDC9395-4872-B29D-1998-CEA5F5DDA7EA}"/>
              </a:ext>
            </a:extLst>
          </p:cNvPr>
          <p:cNvSpPr txBox="1"/>
          <p:nvPr/>
        </p:nvSpPr>
        <p:spPr>
          <a:xfrm>
            <a:off x="6486525" y="705177"/>
            <a:ext cx="5472112" cy="5078313"/>
          </a:xfrm>
          <a:prstGeom prst="rect">
            <a:avLst/>
          </a:prstGeom>
          <a:solidFill>
            <a:schemeClr val="accent2"/>
          </a:solidFill>
        </p:spPr>
        <p:txBody>
          <a:bodyPr wrap="square">
            <a:spAutoFit/>
          </a:bodyPr>
          <a:lstStyle/>
          <a:p>
            <a:pPr algn="ctr"/>
            <a:r>
              <a:rPr lang="nb-NO" sz="3600" b="1" u="none" strike="noStrike" dirty="0">
                <a:solidFill>
                  <a:srgbClr val="000000"/>
                </a:solidFill>
                <a:effectLst/>
                <a:latin typeface="arial" panose="020B0604020202020204" pitchFamily="34" charset="0"/>
              </a:rPr>
              <a:t>Malaki 3,8-12</a:t>
            </a:r>
          </a:p>
          <a:p>
            <a:r>
              <a:rPr lang="nb-NO" sz="2400" b="1" u="none" strike="noStrike" dirty="0">
                <a:solidFill>
                  <a:schemeClr val="bg1"/>
                </a:solidFill>
                <a:effectLst/>
                <a:latin typeface="Open Sans" panose="020B0606030504020204" pitchFamily="34" charset="0"/>
              </a:rPr>
              <a:t>Jeg skal sannelig åpne himmelens sluser og øse ut over dere velsignelse uten mål.</a:t>
            </a:r>
            <a:r>
              <a:rPr lang="nb-NO" sz="2400" b="1" dirty="0">
                <a:solidFill>
                  <a:schemeClr val="bg1"/>
                </a:solidFill>
                <a:latin typeface="Open Sans" panose="020B0606030504020204" pitchFamily="34" charset="0"/>
              </a:rPr>
              <a:t> </a:t>
            </a:r>
            <a:r>
              <a:rPr lang="nb-NO" sz="2400" b="1" u="none" strike="noStrike" dirty="0">
                <a:solidFill>
                  <a:schemeClr val="bg1"/>
                </a:solidFill>
                <a:effectLst/>
                <a:latin typeface="Open Sans" panose="020B0606030504020204" pitchFamily="34" charset="0"/>
              </a:rPr>
              <a:t>Dem som eter opp, skal jeg skremme bort fra dere, så de ikke ødelegger åkerens grøde og vinstokkene på marken ikke kaster frukten,</a:t>
            </a:r>
            <a:br>
              <a:rPr lang="nb-NO" sz="2400" b="1" u="none" strike="noStrike" dirty="0">
                <a:solidFill>
                  <a:schemeClr val="bg1"/>
                </a:solidFill>
                <a:effectLst/>
                <a:latin typeface="Open Sans" panose="020B0606030504020204" pitchFamily="34" charset="0"/>
              </a:rPr>
            </a:br>
            <a:r>
              <a:rPr lang="nb-NO" sz="2400" b="1" u="none" strike="noStrike" dirty="0">
                <a:solidFill>
                  <a:schemeClr val="bg1"/>
                </a:solidFill>
                <a:effectLst/>
                <a:latin typeface="Open Sans" panose="020B0606030504020204" pitchFamily="34" charset="0"/>
              </a:rPr>
              <a:t>sier Herren over hærskarene. </a:t>
            </a:r>
            <a:br>
              <a:rPr lang="nb-NO" sz="2400" b="1" u="none" strike="noStrike" dirty="0">
                <a:solidFill>
                  <a:schemeClr val="bg1"/>
                </a:solidFill>
                <a:effectLst/>
                <a:latin typeface="Open Sans" panose="020B0606030504020204" pitchFamily="34" charset="0"/>
              </a:rPr>
            </a:br>
            <a:r>
              <a:rPr lang="nb-NO" sz="2400" b="1" u="none" strike="noStrike" dirty="0">
                <a:solidFill>
                  <a:schemeClr val="bg1"/>
                </a:solidFill>
                <a:effectLst/>
                <a:latin typeface="Open Sans" panose="020B0606030504020204" pitchFamily="34" charset="0"/>
              </a:rPr>
              <a:t>Da skal alle folkeslag prise dere salige, for dere har ET ØNSKELAND </a:t>
            </a:r>
            <a:r>
              <a:rPr lang="nb-NO" sz="2400" b="1" dirty="0">
                <a:solidFill>
                  <a:schemeClr val="bg1"/>
                </a:solidFill>
                <a:latin typeface="Open Sans" panose="020B0606030504020204" pitchFamily="34" charset="0"/>
              </a:rPr>
              <a:t> </a:t>
            </a:r>
            <a:r>
              <a:rPr lang="nb-NO" sz="2400" b="1" u="none" strike="noStrike" dirty="0">
                <a:solidFill>
                  <a:schemeClr val="bg1"/>
                </a:solidFill>
                <a:effectLst/>
                <a:latin typeface="Open Sans" panose="020B0606030504020204" pitchFamily="34" charset="0"/>
              </a:rPr>
              <a:t>sier Herren over hærskarene</a:t>
            </a:r>
          </a:p>
        </p:txBody>
      </p:sp>
    </p:spTree>
    <p:extLst>
      <p:ext uri="{BB962C8B-B14F-4D97-AF65-F5344CB8AC3E}">
        <p14:creationId xmlns:p14="http://schemas.microsoft.com/office/powerpoint/2010/main" val="68913525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BC00B-1ABD-B260-D28B-CD554A81C8A7}"/>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DAC3EFFE-279D-4A93-CA06-2FBF23751EB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933108"/>
          </a:xfrm>
          <a:prstGeom prst="rect">
            <a:avLst/>
          </a:prstGeom>
        </p:spPr>
      </p:pic>
      <p:sp>
        <p:nvSpPr>
          <p:cNvPr id="4" name="TekstSylinder 3">
            <a:extLst>
              <a:ext uri="{FF2B5EF4-FFF2-40B4-BE49-F238E27FC236}">
                <a16:creationId xmlns:a16="http://schemas.microsoft.com/office/drawing/2014/main" id="{80908637-98EA-EB17-88F1-DEF1C7EF73A6}"/>
              </a:ext>
            </a:extLst>
          </p:cNvPr>
          <p:cNvSpPr txBox="1"/>
          <p:nvPr/>
        </p:nvSpPr>
        <p:spPr>
          <a:xfrm>
            <a:off x="6386513" y="2285722"/>
            <a:ext cx="5472112" cy="2554545"/>
          </a:xfrm>
          <a:prstGeom prst="rect">
            <a:avLst/>
          </a:prstGeom>
          <a:solidFill>
            <a:schemeClr val="accent2"/>
          </a:solidFill>
        </p:spPr>
        <p:txBody>
          <a:bodyPr wrap="square">
            <a:spAutoFit/>
          </a:bodyPr>
          <a:lstStyle/>
          <a:p>
            <a:pPr algn="ctr"/>
            <a:r>
              <a:rPr lang="nb-NO" sz="2800" b="1" u="none" strike="noStrike" dirty="0">
                <a:effectLst/>
                <a:latin typeface="arial" panose="020B0604020202020204" pitchFamily="34" charset="0"/>
              </a:rPr>
              <a:t>Når ligner du mest på Gud?</a:t>
            </a:r>
          </a:p>
          <a:p>
            <a:pPr algn="ctr"/>
            <a:r>
              <a:rPr lang="nb-NO" sz="4800" b="1" dirty="0">
                <a:solidFill>
                  <a:schemeClr val="bg1"/>
                </a:solidFill>
                <a:latin typeface="arial" panose="020B0604020202020204" pitchFamily="34" charset="0"/>
              </a:rPr>
              <a:t>Det er når du gir</a:t>
            </a:r>
          </a:p>
          <a:p>
            <a:pPr algn="ctr"/>
            <a:r>
              <a:rPr lang="nb-NO" sz="2800" b="1" u="none" strike="noStrike" dirty="0" err="1">
                <a:solidFill>
                  <a:srgbClr val="000000"/>
                </a:solidFill>
                <a:effectLst/>
                <a:latin typeface="arial" panose="020B0604020202020204" pitchFamily="34" charset="0"/>
              </a:rPr>
              <a:t>Efes</a:t>
            </a:r>
            <a:r>
              <a:rPr lang="nb-NO" sz="2800" b="1" u="none" strike="noStrike" dirty="0">
                <a:solidFill>
                  <a:srgbClr val="000000"/>
                </a:solidFill>
                <a:effectLst/>
                <a:latin typeface="arial" panose="020B0604020202020204" pitchFamily="34" charset="0"/>
              </a:rPr>
              <a:t> 5,1</a:t>
            </a:r>
          </a:p>
          <a:p>
            <a:pPr algn="ctr"/>
            <a:r>
              <a:rPr lang="nb-NO" sz="3600" b="1" dirty="0">
                <a:solidFill>
                  <a:schemeClr val="bg1"/>
                </a:solidFill>
                <a:latin typeface="arial" panose="020B0604020202020204" pitchFamily="34" charset="0"/>
              </a:rPr>
              <a:t>Ha Gud som forbilde!</a:t>
            </a:r>
          </a:p>
          <a:p>
            <a:pPr algn="ctr"/>
            <a:endParaRPr lang="nb-NO" sz="2000" b="1" u="none" strike="noStrike" dirty="0">
              <a:solidFill>
                <a:schemeClr val="bg1"/>
              </a:solidFill>
              <a:effectLst/>
              <a:latin typeface="Open Sans" panose="020B0606030504020204" pitchFamily="34" charset="0"/>
            </a:endParaRPr>
          </a:p>
        </p:txBody>
      </p:sp>
    </p:spTree>
    <p:extLst>
      <p:ext uri="{BB962C8B-B14F-4D97-AF65-F5344CB8AC3E}">
        <p14:creationId xmlns:p14="http://schemas.microsoft.com/office/powerpoint/2010/main" val="1134656654"/>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44F3C-A0DE-2C40-B1E9-A78777608714}"/>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84C7DF79-D666-A477-D2A1-D2E97CF3294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933108"/>
          </a:xfrm>
          <a:prstGeom prst="rect">
            <a:avLst/>
          </a:prstGeom>
        </p:spPr>
      </p:pic>
      <p:sp>
        <p:nvSpPr>
          <p:cNvPr id="4" name="TekstSylinder 3">
            <a:extLst>
              <a:ext uri="{FF2B5EF4-FFF2-40B4-BE49-F238E27FC236}">
                <a16:creationId xmlns:a16="http://schemas.microsoft.com/office/drawing/2014/main" id="{2741B98F-897E-18C7-ECC2-AF1E322B098A}"/>
              </a:ext>
            </a:extLst>
          </p:cNvPr>
          <p:cNvSpPr txBox="1"/>
          <p:nvPr/>
        </p:nvSpPr>
        <p:spPr>
          <a:xfrm>
            <a:off x="6343650" y="558065"/>
            <a:ext cx="5472112" cy="5816977"/>
          </a:xfrm>
          <a:prstGeom prst="rect">
            <a:avLst/>
          </a:prstGeom>
          <a:solidFill>
            <a:schemeClr val="accent2"/>
          </a:solidFill>
        </p:spPr>
        <p:txBody>
          <a:bodyPr wrap="square">
            <a:spAutoFit/>
          </a:bodyPr>
          <a:lstStyle/>
          <a:p>
            <a:pPr algn="ctr"/>
            <a:r>
              <a:rPr lang="nb-NO" sz="3600" b="1" u="none" strike="noStrike" dirty="0">
                <a:solidFill>
                  <a:srgbClr val="000000"/>
                </a:solidFill>
                <a:effectLst/>
                <a:latin typeface="arial" panose="020B0604020202020204" pitchFamily="34" charset="0"/>
              </a:rPr>
              <a:t>2 Kor 8,1-5</a:t>
            </a:r>
          </a:p>
          <a:p>
            <a:pPr algn="ctr"/>
            <a:r>
              <a:rPr lang="nb-NO" sz="2400" b="1" dirty="0">
                <a:solidFill>
                  <a:schemeClr val="bg1"/>
                </a:solidFill>
                <a:latin typeface="arial" panose="020B0604020202020204" pitchFamily="34" charset="0"/>
              </a:rPr>
              <a:t>Vi vil nå gjøre kjent for dere, søsken, hvor stor nåde Gud har vist menighetene i Makedonia. For i sin nød ble de </a:t>
            </a:r>
            <a:r>
              <a:rPr lang="nb-NO" sz="2400" b="1" dirty="0">
                <a:solidFill>
                  <a:srgbClr val="FFFF00"/>
                </a:solidFill>
                <a:latin typeface="arial" panose="020B0604020202020204" pitchFamily="34" charset="0"/>
              </a:rPr>
              <a:t>hardt prøvet</a:t>
            </a:r>
            <a:r>
              <a:rPr lang="nb-NO" sz="2400" b="1" dirty="0">
                <a:solidFill>
                  <a:schemeClr val="bg1"/>
                </a:solidFill>
                <a:latin typeface="arial" panose="020B0604020202020204" pitchFamily="34" charset="0"/>
              </a:rPr>
              <a:t>, men deres overstrømmende </a:t>
            </a:r>
            <a:r>
              <a:rPr lang="nb-NO" sz="2400" b="1" dirty="0">
                <a:solidFill>
                  <a:srgbClr val="FFFF00"/>
                </a:solidFill>
                <a:latin typeface="arial" panose="020B0604020202020204" pitchFamily="34" charset="0"/>
              </a:rPr>
              <a:t>glede</a:t>
            </a:r>
            <a:r>
              <a:rPr lang="nb-NO" sz="2400" b="1" dirty="0">
                <a:solidFill>
                  <a:schemeClr val="bg1"/>
                </a:solidFill>
                <a:latin typeface="arial" panose="020B0604020202020204" pitchFamily="34" charset="0"/>
              </a:rPr>
              <a:t> og dype </a:t>
            </a:r>
            <a:r>
              <a:rPr lang="nb-NO" sz="2400" b="1" dirty="0">
                <a:solidFill>
                  <a:srgbClr val="FFFF00"/>
                </a:solidFill>
                <a:latin typeface="arial" panose="020B0604020202020204" pitchFamily="34" charset="0"/>
              </a:rPr>
              <a:t>fattigdom</a:t>
            </a:r>
            <a:r>
              <a:rPr lang="nb-NO" sz="2400" b="1" dirty="0">
                <a:solidFill>
                  <a:schemeClr val="bg1"/>
                </a:solidFill>
                <a:latin typeface="arial" panose="020B0604020202020204" pitchFamily="34" charset="0"/>
              </a:rPr>
              <a:t> har gjort dem rike og </a:t>
            </a:r>
            <a:r>
              <a:rPr lang="nb-NO" sz="2400" b="1" dirty="0">
                <a:solidFill>
                  <a:srgbClr val="FFFF00"/>
                </a:solidFill>
                <a:latin typeface="arial" panose="020B0604020202020204" pitchFamily="34" charset="0"/>
              </a:rPr>
              <a:t>villige til å gi</a:t>
            </a:r>
            <a:r>
              <a:rPr lang="nb-NO" sz="2400" b="1" dirty="0">
                <a:solidFill>
                  <a:schemeClr val="bg1"/>
                </a:solidFill>
                <a:latin typeface="arial" panose="020B0604020202020204" pitchFamily="34" charset="0"/>
              </a:rPr>
              <a:t>. De ga etter evne, ja, over evne og frivillig, det kan jeg bevitne. De ba inntrengende om å få bli med på gaven og tjene de hellige sammen med oss. Og de ga ikke bare slik vi håpet, men de ga seg selv, først til Herren og så til oss, slik Gud vil det. </a:t>
            </a:r>
            <a:endParaRPr lang="nb-NO" b="1" u="none" strike="noStrike" dirty="0">
              <a:solidFill>
                <a:schemeClr val="bg1"/>
              </a:solidFill>
              <a:effectLst/>
              <a:latin typeface="Open Sans" panose="020B0606030504020204" pitchFamily="34" charset="0"/>
            </a:endParaRPr>
          </a:p>
        </p:txBody>
      </p:sp>
    </p:spTree>
    <p:extLst>
      <p:ext uri="{BB962C8B-B14F-4D97-AF65-F5344CB8AC3E}">
        <p14:creationId xmlns:p14="http://schemas.microsoft.com/office/powerpoint/2010/main" val="142924882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BE41F-3018-7074-C8C5-2348D444DF3E}"/>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86F3FDFE-8EE0-4F01-FEBA-616E5C7DF0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8E917427-2FE4-C7E7-C864-2F6C3748CD62}"/>
              </a:ext>
            </a:extLst>
          </p:cNvPr>
          <p:cNvSpPr>
            <a:spLocks noGrp="1"/>
          </p:cNvSpPr>
          <p:nvPr>
            <p:ph type="title"/>
          </p:nvPr>
        </p:nvSpPr>
        <p:spPr>
          <a:xfrm>
            <a:off x="6096000" y="2500837"/>
            <a:ext cx="5719763" cy="2028301"/>
          </a:xfrm>
          <a:solidFill>
            <a:schemeClr val="accent2"/>
          </a:solidFill>
        </p:spPr>
        <p:txBody>
          <a:bodyPr>
            <a:normAutofit fontScale="90000"/>
          </a:bodyPr>
          <a:lstStyle/>
          <a:p>
            <a:pPr algn="ctr"/>
            <a:r>
              <a:rPr lang="nb-NO" sz="6700" dirty="0">
                <a:latin typeface="Berlin Sans FB" panose="020E0602020502020306" pitchFamily="34" charset="77"/>
              </a:rPr>
              <a:t>Hva er egentlig</a:t>
            </a:r>
            <a:br>
              <a:rPr lang="nb-NO" sz="9600" dirty="0">
                <a:solidFill>
                  <a:srgbClr val="FFFF00"/>
                </a:solidFill>
                <a:latin typeface="Berlin Sans FB" panose="020E0602020502020306" pitchFamily="34" charset="77"/>
              </a:rPr>
            </a:br>
            <a:r>
              <a:rPr lang="nb-NO" sz="6700" dirty="0">
                <a:solidFill>
                  <a:srgbClr val="FFFF00"/>
                </a:solidFill>
                <a:latin typeface="Berlin Sans FB" panose="020E0602020502020306" pitchFamily="34" charset="77"/>
              </a:rPr>
              <a:t>ØNSKELANDET?</a:t>
            </a:r>
            <a:endParaRPr lang="nb-NO" sz="9600" dirty="0">
              <a:solidFill>
                <a:srgbClr val="FFFF00"/>
              </a:solidFill>
              <a:latin typeface="Berlin Sans FB" panose="020E0602020502020306" pitchFamily="34" charset="77"/>
            </a:endParaRPr>
          </a:p>
        </p:txBody>
      </p:sp>
    </p:spTree>
    <p:extLst>
      <p:ext uri="{BB962C8B-B14F-4D97-AF65-F5344CB8AC3E}">
        <p14:creationId xmlns:p14="http://schemas.microsoft.com/office/powerpoint/2010/main" val="53197818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9D8C7-D277-DAF4-67F9-4E6E22A1F8CA}"/>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8DAF692C-6B7C-66CF-0A25-0D47F1ED83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F68991CE-FE99-588F-A080-AC81487C04DE}"/>
              </a:ext>
            </a:extLst>
          </p:cNvPr>
          <p:cNvSpPr>
            <a:spLocks noGrp="1"/>
          </p:cNvSpPr>
          <p:nvPr>
            <p:ph type="title"/>
          </p:nvPr>
        </p:nvSpPr>
        <p:spPr>
          <a:xfrm>
            <a:off x="6096000" y="2500837"/>
            <a:ext cx="5919788" cy="2028301"/>
          </a:xfrm>
          <a:solidFill>
            <a:schemeClr val="accent2"/>
          </a:solidFill>
        </p:spPr>
        <p:txBody>
          <a:bodyPr>
            <a:noAutofit/>
          </a:bodyPr>
          <a:lstStyle/>
          <a:p>
            <a:r>
              <a:rPr lang="nb-NO" dirty="0">
                <a:latin typeface="Berlin Sans FB" panose="020E0602020502020306" pitchFamily="34" charset="77"/>
              </a:rPr>
              <a:t>1.Det er å gi ut fra</a:t>
            </a:r>
            <a:br>
              <a:rPr lang="nb-NO" sz="6600" dirty="0">
                <a:solidFill>
                  <a:srgbClr val="FFFF00"/>
                </a:solidFill>
                <a:latin typeface="Berlin Sans FB" panose="020E0602020502020306" pitchFamily="34" charset="77"/>
              </a:rPr>
            </a:br>
            <a:r>
              <a:rPr lang="nb-NO" dirty="0">
                <a:solidFill>
                  <a:srgbClr val="FFFF00"/>
                </a:solidFill>
                <a:latin typeface="Berlin Sans FB" panose="020E0602020502020306" pitchFamily="34" charset="77"/>
              </a:rPr>
              <a:t>GLEDE OG FATTIGDOM</a:t>
            </a:r>
            <a:endParaRPr lang="nb-NO" sz="6600" dirty="0">
              <a:solidFill>
                <a:srgbClr val="FFFF00"/>
              </a:solidFill>
              <a:latin typeface="Berlin Sans FB" panose="020E0602020502020306" pitchFamily="34" charset="77"/>
            </a:endParaRPr>
          </a:p>
        </p:txBody>
      </p:sp>
    </p:spTree>
    <p:extLst>
      <p:ext uri="{BB962C8B-B14F-4D97-AF65-F5344CB8AC3E}">
        <p14:creationId xmlns:p14="http://schemas.microsoft.com/office/powerpoint/2010/main" val="408246674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37B1A-942D-6500-A3BE-B2842FCFF854}"/>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16981337-E16D-BB06-2994-36B6E110058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78E9FBC3-C0F3-5BBC-3BBA-932F11AA2B0C}"/>
              </a:ext>
            </a:extLst>
          </p:cNvPr>
          <p:cNvSpPr>
            <a:spLocks noGrp="1"/>
          </p:cNvSpPr>
          <p:nvPr>
            <p:ph type="title"/>
          </p:nvPr>
        </p:nvSpPr>
        <p:spPr>
          <a:xfrm>
            <a:off x="6096000" y="2257425"/>
            <a:ext cx="5491163" cy="3100388"/>
          </a:xfrm>
          <a:solidFill>
            <a:schemeClr val="accent2"/>
          </a:solidFill>
        </p:spPr>
        <p:txBody>
          <a:bodyPr>
            <a:normAutofit fontScale="90000"/>
          </a:bodyPr>
          <a:lstStyle/>
          <a:p>
            <a:pPr algn="ctr"/>
            <a:r>
              <a:rPr lang="nb-NO" dirty="0">
                <a:latin typeface="Berlin Sans FB" panose="020E0602020502020306" pitchFamily="34" charset="77"/>
              </a:rPr>
              <a:t>Enhver skal gi det han har bestemt seg for i sitt hjerte, ikke med ulyst eller av tvang. For </a:t>
            </a:r>
            <a:r>
              <a:rPr lang="nb-NO" dirty="0">
                <a:solidFill>
                  <a:schemeClr val="bg1"/>
                </a:solidFill>
                <a:latin typeface="Berlin Sans FB" panose="020E0602020502020306" pitchFamily="34" charset="77"/>
              </a:rPr>
              <a:t>Gud elsker en glad giver</a:t>
            </a:r>
            <a:r>
              <a:rPr lang="nb-NO" dirty="0">
                <a:latin typeface="Berlin Sans FB" panose="020E0602020502020306" pitchFamily="34" charset="77"/>
              </a:rPr>
              <a:t>.</a:t>
            </a:r>
            <a:endParaRPr lang="nb-NO" sz="6600" dirty="0">
              <a:solidFill>
                <a:schemeClr val="bg1"/>
              </a:solidFill>
              <a:latin typeface="Berlin Sans FB" panose="020E0602020502020306" pitchFamily="34" charset="77"/>
            </a:endParaRPr>
          </a:p>
        </p:txBody>
      </p:sp>
    </p:spTree>
    <p:extLst>
      <p:ext uri="{BB962C8B-B14F-4D97-AF65-F5344CB8AC3E}">
        <p14:creationId xmlns:p14="http://schemas.microsoft.com/office/powerpoint/2010/main" val="205575068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B5FA1-AC39-A771-53AA-982E84A719BA}"/>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A8861C1D-3E5B-D8D5-753A-D433D218B8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C48F4ED5-F8BB-3853-4DA3-111CCC6FE566}"/>
              </a:ext>
            </a:extLst>
          </p:cNvPr>
          <p:cNvSpPr>
            <a:spLocks noGrp="1"/>
          </p:cNvSpPr>
          <p:nvPr>
            <p:ph type="title"/>
          </p:nvPr>
        </p:nvSpPr>
        <p:spPr>
          <a:xfrm>
            <a:off x="6096000" y="2257425"/>
            <a:ext cx="5491163" cy="3100388"/>
          </a:xfrm>
          <a:solidFill>
            <a:schemeClr val="accent2"/>
          </a:solidFill>
        </p:spPr>
        <p:txBody>
          <a:bodyPr>
            <a:noAutofit/>
          </a:bodyPr>
          <a:lstStyle/>
          <a:p>
            <a:pPr algn="ctr"/>
            <a:r>
              <a:rPr lang="nb-NO" sz="4000" dirty="0">
                <a:solidFill>
                  <a:schemeClr val="bg1"/>
                </a:solidFill>
                <a:latin typeface="Berlin Sans FB" panose="020E0602020502020306" pitchFamily="34" charset="77"/>
              </a:rPr>
              <a:t>Du må lære å gi av det du har – også mens du har lite eller dårlig råd</a:t>
            </a:r>
            <a:r>
              <a:rPr lang="nb-NO" sz="4000" dirty="0">
                <a:latin typeface="Berlin Sans FB" panose="020E0602020502020306" pitchFamily="34" charset="77"/>
              </a:rPr>
              <a:t>. </a:t>
            </a:r>
            <a:br>
              <a:rPr lang="nb-NO" sz="4000" dirty="0">
                <a:latin typeface="Berlin Sans FB" panose="020E0602020502020306" pitchFamily="34" charset="77"/>
              </a:rPr>
            </a:br>
            <a:r>
              <a:rPr lang="nb-NO" sz="4000" dirty="0">
                <a:latin typeface="Berlin Sans FB" panose="020E0602020502020306" pitchFamily="34" charset="77"/>
              </a:rPr>
              <a:t>Ellers kommer du neppe </a:t>
            </a:r>
            <a:r>
              <a:rPr lang="nb-NO" sz="4000" dirty="0" err="1">
                <a:latin typeface="Berlin Sans FB" panose="020E0602020502020306" pitchFamily="34" charset="77"/>
              </a:rPr>
              <a:t>igang</a:t>
            </a:r>
            <a:r>
              <a:rPr lang="nb-NO" sz="3200" dirty="0">
                <a:latin typeface="Berlin Sans FB" panose="020E0602020502020306" pitchFamily="34" charset="77"/>
              </a:rPr>
              <a:t>.</a:t>
            </a:r>
            <a:endParaRPr lang="nb-NO" sz="4800" dirty="0">
              <a:solidFill>
                <a:schemeClr val="bg1"/>
              </a:solidFill>
              <a:latin typeface="Berlin Sans FB" panose="020E0602020502020306" pitchFamily="34" charset="77"/>
            </a:endParaRPr>
          </a:p>
        </p:txBody>
      </p:sp>
    </p:spTree>
    <p:extLst>
      <p:ext uri="{BB962C8B-B14F-4D97-AF65-F5344CB8AC3E}">
        <p14:creationId xmlns:p14="http://schemas.microsoft.com/office/powerpoint/2010/main" val="176231928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CAA4D-CBA0-CDF4-F3C6-8EFC08131ACD}"/>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F3AA051C-2B61-F197-90E5-C73EEB49C0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B32B6300-7492-5CFC-699A-B4B8B7CF19AC}"/>
              </a:ext>
            </a:extLst>
          </p:cNvPr>
          <p:cNvSpPr>
            <a:spLocks noGrp="1"/>
          </p:cNvSpPr>
          <p:nvPr>
            <p:ph type="title"/>
          </p:nvPr>
        </p:nvSpPr>
        <p:spPr>
          <a:xfrm>
            <a:off x="6096000" y="2500837"/>
            <a:ext cx="5491163" cy="2028301"/>
          </a:xfrm>
          <a:solidFill>
            <a:schemeClr val="accent2"/>
          </a:solidFill>
        </p:spPr>
        <p:txBody>
          <a:bodyPr>
            <a:noAutofit/>
          </a:bodyPr>
          <a:lstStyle/>
          <a:p>
            <a:r>
              <a:rPr lang="nb-NO" sz="4800" dirty="0">
                <a:latin typeface="Berlin Sans FB" panose="020E0602020502020306" pitchFamily="34" charset="77"/>
              </a:rPr>
              <a:t>2.Det er å gi seg</a:t>
            </a:r>
            <a:br>
              <a:rPr lang="nb-NO" sz="7200" dirty="0">
                <a:solidFill>
                  <a:srgbClr val="FFFF00"/>
                </a:solidFill>
                <a:latin typeface="Berlin Sans FB" panose="020E0602020502020306" pitchFamily="34" charset="77"/>
              </a:rPr>
            </a:br>
            <a:r>
              <a:rPr lang="nb-NO" sz="4800" dirty="0">
                <a:solidFill>
                  <a:srgbClr val="FFFF00"/>
                </a:solidFill>
                <a:latin typeface="Berlin Sans FB" panose="020E0602020502020306" pitchFamily="34" charset="77"/>
              </a:rPr>
              <a:t>FØRST TIL HERREN</a:t>
            </a:r>
            <a:endParaRPr lang="nb-NO" sz="7200" dirty="0">
              <a:solidFill>
                <a:srgbClr val="FFFF00"/>
              </a:solidFill>
              <a:latin typeface="Berlin Sans FB" panose="020E0602020502020306" pitchFamily="34" charset="77"/>
            </a:endParaRPr>
          </a:p>
        </p:txBody>
      </p:sp>
    </p:spTree>
    <p:extLst>
      <p:ext uri="{BB962C8B-B14F-4D97-AF65-F5344CB8AC3E}">
        <p14:creationId xmlns:p14="http://schemas.microsoft.com/office/powerpoint/2010/main" val="115538722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2EAA8-CB26-DDDE-1845-8F1BC6AD5B32}"/>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6E3DBF5A-2010-C54F-C7A8-8B5F5FCA1A0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851B91E7-0686-2CE6-2F43-1C0AEA944015}"/>
              </a:ext>
            </a:extLst>
          </p:cNvPr>
          <p:cNvSpPr>
            <a:spLocks noGrp="1"/>
          </p:cNvSpPr>
          <p:nvPr>
            <p:ph type="title"/>
          </p:nvPr>
        </p:nvSpPr>
        <p:spPr>
          <a:xfrm>
            <a:off x="6096000" y="2257425"/>
            <a:ext cx="5491163" cy="3543300"/>
          </a:xfrm>
          <a:solidFill>
            <a:schemeClr val="accent2"/>
          </a:solidFill>
        </p:spPr>
        <p:txBody>
          <a:bodyPr>
            <a:normAutofit fontScale="90000"/>
          </a:bodyPr>
          <a:lstStyle/>
          <a:p>
            <a:pPr algn="ctr"/>
            <a:br>
              <a:rPr lang="nb-NO" dirty="0">
                <a:latin typeface="DIN Condensed" pitchFamily="2" charset="0"/>
              </a:rPr>
            </a:br>
            <a:r>
              <a:rPr lang="nb-NO" sz="4000" dirty="0">
                <a:latin typeface="Berlin Sans FB" panose="020E0602020502020306" pitchFamily="34" charset="77"/>
              </a:rPr>
              <a:t>Pengene er ikke et nøytralt byttemiddel – </a:t>
            </a:r>
            <a:r>
              <a:rPr lang="nb-NO" sz="4000" dirty="0">
                <a:solidFill>
                  <a:schemeClr val="bg1"/>
                </a:solidFill>
                <a:latin typeface="Berlin Sans FB" panose="020E0602020502020306" pitchFamily="34" charset="77"/>
              </a:rPr>
              <a:t>penger har alle karaktertrekkene til en gud</a:t>
            </a:r>
            <a:r>
              <a:rPr lang="nb-NO" sz="4000" dirty="0">
                <a:latin typeface="Berlin Sans FB" panose="020E0602020502020306" pitchFamily="34" charset="77"/>
              </a:rPr>
              <a:t>; sikkerhet, frihet, makt, innflytelse, status, prestisje</a:t>
            </a:r>
            <a:br>
              <a:rPr lang="nb-NO" dirty="0">
                <a:latin typeface="DIN Condensed" pitchFamily="2" charset="0"/>
              </a:rPr>
            </a:br>
            <a:endParaRPr lang="nb-NO" sz="6600" dirty="0">
              <a:solidFill>
                <a:schemeClr val="bg1"/>
              </a:solidFill>
              <a:latin typeface="DIN Condensed" pitchFamily="2" charset="0"/>
            </a:endParaRPr>
          </a:p>
        </p:txBody>
      </p:sp>
    </p:spTree>
    <p:extLst>
      <p:ext uri="{BB962C8B-B14F-4D97-AF65-F5344CB8AC3E}">
        <p14:creationId xmlns:p14="http://schemas.microsoft.com/office/powerpoint/2010/main" val="78873895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418DD-0317-EC22-339A-E29A07B9C720}"/>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5E71244E-F9C2-50A4-74AA-8D1BDCDE833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C8905842-8AF8-DB9B-8D29-E443C3C7B797}"/>
              </a:ext>
            </a:extLst>
          </p:cNvPr>
          <p:cNvSpPr>
            <a:spLocks noGrp="1"/>
          </p:cNvSpPr>
          <p:nvPr>
            <p:ph type="title"/>
          </p:nvPr>
        </p:nvSpPr>
        <p:spPr>
          <a:xfrm>
            <a:off x="6096000" y="2243137"/>
            <a:ext cx="5491163" cy="3514725"/>
          </a:xfrm>
          <a:solidFill>
            <a:schemeClr val="accent2"/>
          </a:solidFill>
        </p:spPr>
        <p:txBody>
          <a:bodyPr>
            <a:normAutofit/>
          </a:bodyPr>
          <a:lstStyle/>
          <a:p>
            <a:pPr algn="ctr"/>
            <a:r>
              <a:rPr lang="nb-NO" sz="6600" dirty="0" err="1">
                <a:latin typeface="Berlin Sans FB" panose="020E0602020502020306" pitchFamily="34" charset="77"/>
              </a:rPr>
              <a:t>Bohnhoeffer</a:t>
            </a:r>
            <a:r>
              <a:rPr lang="nb-NO" sz="6600" dirty="0">
                <a:latin typeface="Berlin Sans FB" panose="020E0602020502020306" pitchFamily="34" charset="77"/>
              </a:rPr>
              <a:t>:</a:t>
            </a:r>
            <a:r>
              <a:rPr lang="nb-NO" dirty="0">
                <a:latin typeface="Berlin Sans FB" panose="020E0602020502020306" pitchFamily="34" charset="77"/>
              </a:rPr>
              <a:t> </a:t>
            </a:r>
            <a:br>
              <a:rPr lang="nb-NO" dirty="0">
                <a:latin typeface="Berlin Sans FB" panose="020E0602020502020306" pitchFamily="34" charset="77"/>
              </a:rPr>
            </a:br>
            <a:r>
              <a:rPr lang="nb-NO" sz="3600" dirty="0">
                <a:solidFill>
                  <a:schemeClr val="bg1"/>
                </a:solidFill>
                <a:latin typeface="Berlin Sans FB" panose="020E0602020502020306" pitchFamily="34" charset="77"/>
              </a:rPr>
              <a:t>«Hjertet vårt har bare rom for én altoppslukende tilbedelse og vi kan bare tjene én herre»</a:t>
            </a:r>
            <a:endParaRPr lang="nb-NO" sz="6600" dirty="0">
              <a:solidFill>
                <a:schemeClr val="bg1"/>
              </a:solidFill>
              <a:latin typeface="Berlin Sans FB" panose="020E0602020502020306" pitchFamily="34" charset="77"/>
            </a:endParaRPr>
          </a:p>
        </p:txBody>
      </p:sp>
    </p:spTree>
    <p:extLst>
      <p:ext uri="{BB962C8B-B14F-4D97-AF65-F5344CB8AC3E}">
        <p14:creationId xmlns:p14="http://schemas.microsoft.com/office/powerpoint/2010/main" val="315035420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A878B-508A-28E4-1445-2CBA4516D036}"/>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1C48DCAF-BE53-683B-A942-1817AE3BE75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
            <a:ext cx="12192000" cy="7000875"/>
          </a:xfrm>
          <a:prstGeom prst="rect">
            <a:avLst/>
          </a:prstGeom>
        </p:spPr>
      </p:pic>
      <p:sp>
        <p:nvSpPr>
          <p:cNvPr id="4" name="TekstSylinder 3">
            <a:extLst>
              <a:ext uri="{FF2B5EF4-FFF2-40B4-BE49-F238E27FC236}">
                <a16:creationId xmlns:a16="http://schemas.microsoft.com/office/drawing/2014/main" id="{7F1C9C66-89DD-C2B8-F574-29CC893BBB2C}"/>
              </a:ext>
            </a:extLst>
          </p:cNvPr>
          <p:cNvSpPr txBox="1"/>
          <p:nvPr/>
        </p:nvSpPr>
        <p:spPr>
          <a:xfrm>
            <a:off x="6743700" y="1251672"/>
            <a:ext cx="4914900" cy="5139869"/>
          </a:xfrm>
          <a:prstGeom prst="rect">
            <a:avLst/>
          </a:prstGeom>
          <a:solidFill>
            <a:schemeClr val="accent2"/>
          </a:solidFill>
        </p:spPr>
        <p:txBody>
          <a:bodyPr wrap="square">
            <a:spAutoFit/>
          </a:bodyPr>
          <a:lstStyle/>
          <a:p>
            <a:pPr algn="ctr"/>
            <a:r>
              <a:rPr lang="nb-NO" sz="4000" b="1" dirty="0"/>
              <a:t>Lukas 21,1-3</a:t>
            </a:r>
          </a:p>
          <a:p>
            <a:pPr algn="ctr"/>
            <a:r>
              <a:rPr lang="nb-NO" sz="2400" b="1" dirty="0">
                <a:solidFill>
                  <a:schemeClr val="bg1"/>
                </a:solidFill>
              </a:rPr>
              <a:t>1 Jesus så opp og la merke til hvordan de rike la sine gaver i tempelkisten. 2 Da fikk han se en fattig enke legge to små mynter av kobber i den, 3 og han sa: «Sannelig, jeg sier dere: Denne fattige enken har gitt mer enn noen av de andre. 4 For alle de andre la gaver i kisten av sin overflod, men hun ga av sin fattigdom alt hun hadde å leve av.»</a:t>
            </a:r>
          </a:p>
        </p:txBody>
      </p:sp>
    </p:spTree>
    <p:extLst>
      <p:ext uri="{BB962C8B-B14F-4D97-AF65-F5344CB8AC3E}">
        <p14:creationId xmlns:p14="http://schemas.microsoft.com/office/powerpoint/2010/main" val="309900518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14B3A-F973-C134-EEB9-6E1C4053F324}"/>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8A41C884-01E2-3E87-48FA-29AC909D2A1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8ABAE400-DD5D-08B1-BC53-FEF3730C52E8}"/>
              </a:ext>
            </a:extLst>
          </p:cNvPr>
          <p:cNvSpPr>
            <a:spLocks noGrp="1"/>
          </p:cNvSpPr>
          <p:nvPr>
            <p:ph type="title"/>
          </p:nvPr>
        </p:nvSpPr>
        <p:spPr>
          <a:xfrm>
            <a:off x="6096000" y="2500837"/>
            <a:ext cx="5734050" cy="2028301"/>
          </a:xfrm>
          <a:solidFill>
            <a:schemeClr val="accent2"/>
          </a:solidFill>
        </p:spPr>
        <p:txBody>
          <a:bodyPr>
            <a:noAutofit/>
          </a:bodyPr>
          <a:lstStyle/>
          <a:p>
            <a:r>
              <a:rPr lang="nb-NO" b="1" dirty="0">
                <a:latin typeface="Arial Narrow" panose="020B0604020202020204" pitchFamily="34" charset="0"/>
                <a:cs typeface="Arial Narrow" panose="020B0604020202020204" pitchFamily="34" charset="0"/>
              </a:rPr>
              <a:t>3.Det er å gi</a:t>
            </a:r>
            <a:br>
              <a:rPr lang="nb-NO" sz="6600" b="1" dirty="0">
                <a:solidFill>
                  <a:srgbClr val="FFFF00"/>
                </a:solidFill>
                <a:latin typeface="Arial Narrow" panose="020B0604020202020204" pitchFamily="34" charset="0"/>
                <a:cs typeface="Arial Narrow" panose="020B0604020202020204" pitchFamily="34" charset="0"/>
              </a:rPr>
            </a:br>
            <a:r>
              <a:rPr lang="nb-NO" b="1" dirty="0">
                <a:solidFill>
                  <a:srgbClr val="FFFF00"/>
                </a:solidFill>
                <a:latin typeface="Arial Narrow" panose="020B0604020202020204" pitchFamily="34" charset="0"/>
                <a:cs typeface="Arial Narrow" panose="020B0604020202020204" pitchFamily="34" charset="0"/>
              </a:rPr>
              <a:t>BEVISST OG PLANLAGT</a:t>
            </a:r>
            <a:endParaRPr lang="nb-NO" sz="6600" b="1" dirty="0">
              <a:solidFill>
                <a:srgbClr val="FFFF00"/>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28089042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B262C-8FC9-9791-4B6E-ED60A1CA7770}"/>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189CC6A3-0D47-E948-C98E-CE3828804C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3575DD92-6C50-A3FE-A329-49FDBC424FFF}"/>
              </a:ext>
            </a:extLst>
          </p:cNvPr>
          <p:cNvSpPr>
            <a:spLocks noGrp="1"/>
          </p:cNvSpPr>
          <p:nvPr>
            <p:ph type="title"/>
          </p:nvPr>
        </p:nvSpPr>
        <p:spPr>
          <a:xfrm>
            <a:off x="6096000" y="2243137"/>
            <a:ext cx="5491163" cy="3514725"/>
          </a:xfrm>
          <a:solidFill>
            <a:schemeClr val="accent2"/>
          </a:solidFill>
        </p:spPr>
        <p:txBody>
          <a:bodyPr>
            <a:normAutofit/>
          </a:bodyPr>
          <a:lstStyle/>
          <a:p>
            <a:pPr algn="ctr"/>
            <a:r>
              <a:rPr lang="nb-NO" dirty="0">
                <a:latin typeface="Berlin Sans FB" panose="020E0602020502020306" pitchFamily="34" charset="77"/>
              </a:rPr>
              <a:t>Fordelen med fast givertjeneste: </a:t>
            </a:r>
            <a:br>
              <a:rPr lang="nb-NO" dirty="0">
                <a:latin typeface="Berlin Sans FB" panose="020E0602020502020306" pitchFamily="34" charset="77"/>
              </a:rPr>
            </a:br>
            <a:r>
              <a:rPr lang="nb-NO" dirty="0">
                <a:solidFill>
                  <a:schemeClr val="bg1"/>
                </a:solidFill>
                <a:latin typeface="Berlin Sans FB" panose="020E0602020502020306" pitchFamily="34" charset="77"/>
              </a:rPr>
              <a:t>Pengene legges til side før du ser dem eller rekker å bruke dem</a:t>
            </a:r>
            <a:endParaRPr lang="nb-NO" sz="6600" dirty="0">
              <a:solidFill>
                <a:schemeClr val="bg1"/>
              </a:solidFill>
              <a:latin typeface="Berlin Sans FB" panose="020E0602020502020306" pitchFamily="34" charset="77"/>
            </a:endParaRPr>
          </a:p>
        </p:txBody>
      </p:sp>
    </p:spTree>
    <p:extLst>
      <p:ext uri="{BB962C8B-B14F-4D97-AF65-F5344CB8AC3E}">
        <p14:creationId xmlns:p14="http://schemas.microsoft.com/office/powerpoint/2010/main" val="73358764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F4470-C4B2-9AA4-F00C-CA20E9525A19}"/>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FB8AC387-A15E-0C06-50A5-8795C20BE66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DBAAED4C-2FCA-4FCF-6EB0-F0703890C656}"/>
              </a:ext>
            </a:extLst>
          </p:cNvPr>
          <p:cNvSpPr>
            <a:spLocks noGrp="1"/>
          </p:cNvSpPr>
          <p:nvPr>
            <p:ph type="title"/>
          </p:nvPr>
        </p:nvSpPr>
        <p:spPr>
          <a:xfrm>
            <a:off x="6096000" y="1757362"/>
            <a:ext cx="5491163" cy="2857501"/>
          </a:xfrm>
          <a:solidFill>
            <a:schemeClr val="accent2"/>
          </a:solidFill>
        </p:spPr>
        <p:txBody>
          <a:bodyPr>
            <a:noAutofit/>
          </a:bodyPr>
          <a:lstStyle/>
          <a:p>
            <a:pPr algn="ctr"/>
            <a:r>
              <a:rPr lang="nb-NO" sz="3200" dirty="0">
                <a:latin typeface="Berlin Sans FB" panose="020E0602020502020306" pitchFamily="34" charset="77"/>
              </a:rPr>
              <a:t>* Bestem deg </a:t>
            </a:r>
            <a:r>
              <a:rPr lang="nb-NO" sz="3200" dirty="0">
                <a:solidFill>
                  <a:schemeClr val="bg1"/>
                </a:solidFill>
                <a:latin typeface="Berlin Sans FB" panose="020E0602020502020306" pitchFamily="34" charset="77"/>
              </a:rPr>
              <a:t>FOR </a:t>
            </a:r>
            <a:r>
              <a:rPr lang="nb-NO" sz="3200" dirty="0">
                <a:latin typeface="Berlin Sans FB" panose="020E0602020502020306" pitchFamily="34" charset="77"/>
              </a:rPr>
              <a:t>å gi</a:t>
            </a:r>
            <a:br>
              <a:rPr lang="nb-NO" sz="3200" dirty="0">
                <a:latin typeface="Berlin Sans FB" panose="020E0602020502020306" pitchFamily="34" charset="77"/>
              </a:rPr>
            </a:br>
            <a:r>
              <a:rPr lang="nb-NO" sz="3200" dirty="0">
                <a:latin typeface="Berlin Sans FB" panose="020E0602020502020306" pitchFamily="34" charset="77"/>
              </a:rPr>
              <a:t>Bestem </a:t>
            </a:r>
            <a:r>
              <a:rPr lang="nb-NO" sz="3200" dirty="0">
                <a:solidFill>
                  <a:schemeClr val="bg1"/>
                </a:solidFill>
                <a:latin typeface="Berlin Sans FB" panose="020E0602020502020306" pitchFamily="34" charset="77"/>
              </a:rPr>
              <a:t>HVOR MYE </a:t>
            </a:r>
            <a:r>
              <a:rPr lang="nb-NO" sz="3200" dirty="0">
                <a:latin typeface="Berlin Sans FB" panose="020E0602020502020306" pitchFamily="34" charset="77"/>
              </a:rPr>
              <a:t>du vil gi</a:t>
            </a:r>
            <a:br>
              <a:rPr lang="nb-NO" sz="3200" dirty="0">
                <a:latin typeface="Berlin Sans FB" panose="020E0602020502020306" pitchFamily="34" charset="77"/>
              </a:rPr>
            </a:br>
            <a:r>
              <a:rPr lang="nb-NO" sz="3200" dirty="0">
                <a:latin typeface="Berlin Sans FB" panose="020E0602020502020306" pitchFamily="34" charset="77"/>
              </a:rPr>
              <a:t>* Bestem </a:t>
            </a:r>
            <a:r>
              <a:rPr lang="nb-NO" sz="3200" dirty="0">
                <a:solidFill>
                  <a:schemeClr val="bg1"/>
                </a:solidFill>
                <a:latin typeface="Berlin Sans FB" panose="020E0602020502020306" pitchFamily="34" charset="77"/>
              </a:rPr>
              <a:t>HVOR OFTE </a:t>
            </a:r>
            <a:r>
              <a:rPr lang="nb-NO" sz="3200" dirty="0">
                <a:latin typeface="Berlin Sans FB" panose="020E0602020502020306" pitchFamily="34" charset="77"/>
              </a:rPr>
              <a:t>du vil gi</a:t>
            </a:r>
            <a:br>
              <a:rPr lang="nb-NO" sz="3200" dirty="0">
                <a:latin typeface="Berlin Sans FB" panose="020E0602020502020306" pitchFamily="34" charset="77"/>
              </a:rPr>
            </a:br>
            <a:r>
              <a:rPr lang="nb-NO" sz="3200" dirty="0">
                <a:latin typeface="Berlin Sans FB" panose="020E0602020502020306" pitchFamily="34" charset="77"/>
              </a:rPr>
              <a:t>Bestem </a:t>
            </a:r>
            <a:r>
              <a:rPr lang="nb-NO" sz="3200" dirty="0">
                <a:solidFill>
                  <a:schemeClr val="bg1"/>
                </a:solidFill>
                <a:latin typeface="Berlin Sans FB" panose="020E0602020502020306" pitchFamily="34" charset="77"/>
              </a:rPr>
              <a:t>HVEM</a:t>
            </a:r>
            <a:r>
              <a:rPr lang="nb-NO" sz="3200" dirty="0">
                <a:latin typeface="Berlin Sans FB" panose="020E0602020502020306" pitchFamily="34" charset="77"/>
              </a:rPr>
              <a:t> du gir til</a:t>
            </a:r>
            <a:br>
              <a:rPr lang="nb-NO" sz="3200" dirty="0">
                <a:latin typeface="Berlin Sans FB" panose="020E0602020502020306" pitchFamily="34" charset="77"/>
              </a:rPr>
            </a:br>
            <a:r>
              <a:rPr lang="nb-NO" sz="3200" dirty="0">
                <a:latin typeface="Berlin Sans FB" panose="020E0602020502020306" pitchFamily="34" charset="77"/>
              </a:rPr>
              <a:t>*Bestem </a:t>
            </a:r>
            <a:r>
              <a:rPr lang="nb-NO" sz="3200" dirty="0">
                <a:solidFill>
                  <a:schemeClr val="bg1"/>
                </a:solidFill>
                <a:latin typeface="Berlin Sans FB" panose="020E0602020502020306" pitchFamily="34" charset="77"/>
              </a:rPr>
              <a:t>HVORDAN</a:t>
            </a:r>
            <a:r>
              <a:rPr lang="nb-NO" sz="3200" dirty="0">
                <a:latin typeface="Berlin Sans FB" panose="020E0602020502020306" pitchFamily="34" charset="77"/>
              </a:rPr>
              <a:t> du vil gi</a:t>
            </a:r>
            <a:endParaRPr lang="nb-NO" sz="4800" dirty="0">
              <a:solidFill>
                <a:schemeClr val="bg1"/>
              </a:solidFill>
              <a:latin typeface="Berlin Sans FB" panose="020E0602020502020306" pitchFamily="34" charset="77"/>
            </a:endParaRPr>
          </a:p>
        </p:txBody>
      </p:sp>
    </p:spTree>
    <p:extLst>
      <p:ext uri="{BB962C8B-B14F-4D97-AF65-F5344CB8AC3E}">
        <p14:creationId xmlns:p14="http://schemas.microsoft.com/office/powerpoint/2010/main" val="65181198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AC1D-2D75-383F-C795-9A429122F81E}"/>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5C6B413A-7216-056E-7DDE-B91200EAB7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E8A33865-CDE9-331D-B201-ED931783D618}"/>
              </a:ext>
            </a:extLst>
          </p:cNvPr>
          <p:cNvSpPr>
            <a:spLocks noGrp="1"/>
          </p:cNvSpPr>
          <p:nvPr>
            <p:ph type="title"/>
          </p:nvPr>
        </p:nvSpPr>
        <p:spPr>
          <a:xfrm>
            <a:off x="6096000" y="2500837"/>
            <a:ext cx="5491163" cy="2028301"/>
          </a:xfrm>
          <a:solidFill>
            <a:schemeClr val="accent2"/>
          </a:solidFill>
        </p:spPr>
        <p:txBody>
          <a:bodyPr>
            <a:normAutofit fontScale="90000"/>
          </a:bodyPr>
          <a:lstStyle/>
          <a:p>
            <a:r>
              <a:rPr lang="nb-NO" sz="5300" b="1" dirty="0">
                <a:latin typeface="Arial Narrow" panose="020B0604020202020204" pitchFamily="34" charset="0"/>
                <a:cs typeface="Arial Narrow" panose="020B0604020202020204" pitchFamily="34" charset="0"/>
              </a:rPr>
              <a:t>4. Det er å gi</a:t>
            </a:r>
            <a:br>
              <a:rPr lang="nb-NO" sz="9600" b="1" dirty="0">
                <a:solidFill>
                  <a:srgbClr val="FFFF00"/>
                </a:solidFill>
                <a:latin typeface="Arial Narrow" panose="020B0604020202020204" pitchFamily="34" charset="0"/>
                <a:cs typeface="Arial Narrow" panose="020B0604020202020204" pitchFamily="34" charset="0"/>
              </a:rPr>
            </a:br>
            <a:r>
              <a:rPr lang="nb-NO" sz="5300" b="1" dirty="0">
                <a:solidFill>
                  <a:srgbClr val="FFFF00"/>
                </a:solidFill>
                <a:latin typeface="Arial Narrow" panose="020B0604020202020204" pitchFamily="34" charset="0"/>
                <a:cs typeface="Arial Narrow" panose="020B0604020202020204" pitchFamily="34" charset="0"/>
              </a:rPr>
              <a:t>ETTER EVNE </a:t>
            </a:r>
            <a:r>
              <a:rPr lang="nb-NO" sz="2700" b="1" dirty="0">
                <a:solidFill>
                  <a:srgbClr val="FFFF00"/>
                </a:solidFill>
                <a:latin typeface="Arial Narrow" panose="020B0604020202020204" pitchFamily="34" charset="0"/>
                <a:cs typeface="Arial Narrow" panose="020B0604020202020204" pitchFamily="34" charset="0"/>
              </a:rPr>
              <a:t>eller </a:t>
            </a:r>
            <a:r>
              <a:rPr lang="nb-NO" sz="5300" b="1" dirty="0">
                <a:solidFill>
                  <a:srgbClr val="FFFF00"/>
                </a:solidFill>
                <a:latin typeface="Arial Narrow" panose="020B0604020202020204" pitchFamily="34" charset="0"/>
                <a:cs typeface="Arial Narrow" panose="020B0604020202020204" pitchFamily="34" charset="0"/>
              </a:rPr>
              <a:t>OVER</a:t>
            </a:r>
            <a:endParaRPr lang="nb-NO" sz="9600" b="1" dirty="0">
              <a:solidFill>
                <a:srgbClr val="FFFF00"/>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08115269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FCFB0-30ED-BE00-E799-B71E36D5F9E6}"/>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5F75A1FA-8663-5EDA-2B86-C0E90CB9CA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01CD3EEF-3893-7016-F78F-1B42CDAB1D6D}"/>
              </a:ext>
            </a:extLst>
          </p:cNvPr>
          <p:cNvSpPr>
            <a:spLocks noGrp="1"/>
          </p:cNvSpPr>
          <p:nvPr>
            <p:ph type="title"/>
          </p:nvPr>
        </p:nvSpPr>
        <p:spPr>
          <a:xfrm>
            <a:off x="6096000" y="2843213"/>
            <a:ext cx="5491163" cy="2143124"/>
          </a:xfrm>
          <a:solidFill>
            <a:schemeClr val="accent2"/>
          </a:solidFill>
        </p:spPr>
        <p:txBody>
          <a:bodyPr>
            <a:noAutofit/>
          </a:bodyPr>
          <a:lstStyle/>
          <a:p>
            <a:pPr algn="ctr"/>
            <a:r>
              <a:rPr lang="nb-NO" sz="4000" dirty="0">
                <a:latin typeface="Berlin Sans FB" panose="020E0602020502020306" pitchFamily="34" charset="77"/>
              </a:rPr>
              <a:t>Beløpet syntes underordet, men </a:t>
            </a:r>
            <a:r>
              <a:rPr lang="nb-NO" sz="4000" dirty="0">
                <a:solidFill>
                  <a:schemeClr val="bg1"/>
                </a:solidFill>
                <a:latin typeface="Berlin Sans FB" panose="020E0602020502020306" pitchFamily="34" charset="77"/>
              </a:rPr>
              <a:t>innstillingen</a:t>
            </a:r>
            <a:r>
              <a:rPr lang="nb-NO" sz="4000" dirty="0">
                <a:latin typeface="Berlin Sans FB" panose="020E0602020502020306" pitchFamily="34" charset="77"/>
              </a:rPr>
              <a:t> var viktig</a:t>
            </a:r>
            <a:endParaRPr lang="nb-NO" sz="5400" dirty="0">
              <a:solidFill>
                <a:schemeClr val="bg1"/>
              </a:solidFill>
              <a:latin typeface="Berlin Sans FB" panose="020E0602020502020306" pitchFamily="34" charset="77"/>
            </a:endParaRPr>
          </a:p>
        </p:txBody>
      </p:sp>
    </p:spTree>
    <p:extLst>
      <p:ext uri="{BB962C8B-B14F-4D97-AF65-F5344CB8AC3E}">
        <p14:creationId xmlns:p14="http://schemas.microsoft.com/office/powerpoint/2010/main" val="425997906"/>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E330-A773-3FDD-6B58-867071693CAB}"/>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531E0C81-17F4-DFA7-5581-AEF7737D62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09ED3D13-4485-F4CD-6E5C-71FECE84D8DA}"/>
              </a:ext>
            </a:extLst>
          </p:cNvPr>
          <p:cNvSpPr>
            <a:spLocks noGrp="1"/>
          </p:cNvSpPr>
          <p:nvPr>
            <p:ph type="title"/>
          </p:nvPr>
        </p:nvSpPr>
        <p:spPr>
          <a:xfrm>
            <a:off x="6096000" y="2843213"/>
            <a:ext cx="5491163" cy="2143124"/>
          </a:xfrm>
          <a:solidFill>
            <a:schemeClr val="accent2"/>
          </a:solidFill>
        </p:spPr>
        <p:txBody>
          <a:bodyPr>
            <a:normAutofit/>
          </a:bodyPr>
          <a:lstStyle/>
          <a:p>
            <a:pPr algn="ctr"/>
            <a:r>
              <a:rPr lang="nb-NO" sz="4400" u="none" strike="noStrike" dirty="0">
                <a:solidFill>
                  <a:schemeClr val="bg1"/>
                </a:solidFill>
                <a:effectLst/>
                <a:latin typeface="Berlin Sans FB" panose="020E0602020502020306" pitchFamily="34" charset="77"/>
              </a:rPr>
              <a:t>Prøv meg på denne måten, </a:t>
            </a:r>
            <a:r>
              <a:rPr lang="nb-NO" sz="4400" u="none" strike="noStrike" dirty="0">
                <a:effectLst/>
                <a:latin typeface="Berlin Sans FB" panose="020E0602020502020306" pitchFamily="34" charset="77"/>
              </a:rPr>
              <a:t>sier Herren over hærskarene</a:t>
            </a:r>
            <a:r>
              <a:rPr lang="nb-NO" sz="4400" b="1" u="none" strike="noStrike" dirty="0">
                <a:effectLst/>
                <a:latin typeface="Open Sans" panose="020B0606030504020204" pitchFamily="34" charset="0"/>
              </a:rPr>
              <a:t>.</a:t>
            </a:r>
            <a:endParaRPr lang="nb-NO" sz="6600" dirty="0">
              <a:latin typeface="DIN Condensed" pitchFamily="2" charset="0"/>
            </a:endParaRPr>
          </a:p>
        </p:txBody>
      </p:sp>
    </p:spTree>
    <p:extLst>
      <p:ext uri="{BB962C8B-B14F-4D97-AF65-F5344CB8AC3E}">
        <p14:creationId xmlns:p14="http://schemas.microsoft.com/office/powerpoint/2010/main" val="338977292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2C16-039F-911A-8A82-2A5383A3EEBB}"/>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43E9BE92-1055-8ED5-4948-8081CD25DB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0C525A8A-23F0-40C7-033B-5CB68A3814E3}"/>
              </a:ext>
            </a:extLst>
          </p:cNvPr>
          <p:cNvSpPr>
            <a:spLocks noGrp="1"/>
          </p:cNvSpPr>
          <p:nvPr>
            <p:ph type="title"/>
          </p:nvPr>
        </p:nvSpPr>
        <p:spPr>
          <a:xfrm>
            <a:off x="6096000" y="2314575"/>
            <a:ext cx="5491163" cy="2671762"/>
          </a:xfrm>
          <a:solidFill>
            <a:schemeClr val="accent2"/>
          </a:solidFill>
        </p:spPr>
        <p:txBody>
          <a:bodyPr>
            <a:noAutofit/>
          </a:bodyPr>
          <a:lstStyle/>
          <a:p>
            <a:pPr algn="ctr"/>
            <a:r>
              <a:rPr lang="nb-NO" sz="2800" u="none" strike="noStrike" dirty="0">
                <a:solidFill>
                  <a:schemeClr val="bg1"/>
                </a:solidFill>
                <a:effectLst/>
                <a:latin typeface="Berlin Sans FB" panose="020E0602020502020306" pitchFamily="34" charset="77"/>
              </a:rPr>
              <a:t>Og Gud makter å gi dere all sin gave i rikt mål, så dere alltid og under alle forhold har nok av alt,</a:t>
            </a:r>
            <a:br>
              <a:rPr lang="nb-NO" sz="2800" u="none" strike="noStrike" dirty="0">
                <a:solidFill>
                  <a:schemeClr val="bg1"/>
                </a:solidFill>
                <a:effectLst/>
                <a:latin typeface="Berlin Sans FB" panose="020E0602020502020306" pitchFamily="34" charset="77"/>
              </a:rPr>
            </a:br>
            <a:r>
              <a:rPr lang="nb-NO" sz="2800" u="none" strike="noStrike" dirty="0">
                <a:solidFill>
                  <a:schemeClr val="bg1"/>
                </a:solidFill>
                <a:effectLst/>
                <a:latin typeface="Berlin Sans FB" panose="020E0602020502020306" pitchFamily="34" charset="77"/>
              </a:rPr>
              <a:t>ja, har overflod til all god gjerning. </a:t>
            </a:r>
            <a:r>
              <a:rPr lang="nb-NO" sz="2800" u="none" strike="noStrike" dirty="0">
                <a:effectLst/>
                <a:latin typeface="Berlin Sans FB" panose="020E0602020502020306" pitchFamily="34" charset="77"/>
              </a:rPr>
              <a:t>2. Kor 9,8</a:t>
            </a:r>
            <a:endParaRPr lang="nb-NO" dirty="0">
              <a:latin typeface="Berlin Sans FB" panose="020E0602020502020306" pitchFamily="34" charset="77"/>
            </a:endParaRPr>
          </a:p>
        </p:txBody>
      </p:sp>
    </p:spTree>
    <p:extLst>
      <p:ext uri="{BB962C8B-B14F-4D97-AF65-F5344CB8AC3E}">
        <p14:creationId xmlns:p14="http://schemas.microsoft.com/office/powerpoint/2010/main" val="300135533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C25A9-E55F-D940-9AFC-5351253705CF}"/>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6685CF90-A573-3E92-7696-E8A2DBC095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10F297FF-D68F-D775-5D05-4D1E749F128C}"/>
              </a:ext>
            </a:extLst>
          </p:cNvPr>
          <p:cNvSpPr>
            <a:spLocks noGrp="1"/>
          </p:cNvSpPr>
          <p:nvPr>
            <p:ph type="title"/>
          </p:nvPr>
        </p:nvSpPr>
        <p:spPr>
          <a:xfrm>
            <a:off x="6096000" y="1400699"/>
            <a:ext cx="5648325" cy="4442889"/>
          </a:xfrm>
          <a:solidFill>
            <a:schemeClr val="accent2"/>
          </a:solidFill>
        </p:spPr>
        <p:txBody>
          <a:bodyPr>
            <a:normAutofit fontScale="90000"/>
          </a:bodyPr>
          <a:lstStyle/>
          <a:p>
            <a:r>
              <a:rPr lang="nb-NO" sz="5300" dirty="0">
                <a:latin typeface="DIN Condensed" pitchFamily="2" charset="0"/>
              </a:rPr>
              <a:t>2 Kor 9,11-13</a:t>
            </a:r>
            <a:br>
              <a:rPr lang="nb-NO" sz="6700" dirty="0">
                <a:solidFill>
                  <a:schemeClr val="bg1"/>
                </a:solidFill>
                <a:latin typeface="DIN Condensed" pitchFamily="2" charset="0"/>
              </a:rPr>
            </a:br>
            <a:r>
              <a:rPr lang="nb-NO" sz="2700" dirty="0">
                <a:solidFill>
                  <a:schemeClr val="bg1"/>
                </a:solidFill>
                <a:latin typeface="Berlin Sans FB" panose="020E0602020502020306" pitchFamily="34" charset="77"/>
              </a:rPr>
              <a:t>Dere skal ha rikelig av alt, så dere gjerne vil gi. Og så skal </a:t>
            </a:r>
            <a:r>
              <a:rPr lang="nb-NO" sz="2700" dirty="0">
                <a:solidFill>
                  <a:srgbClr val="FFFF00"/>
                </a:solidFill>
                <a:latin typeface="Berlin Sans FB" panose="020E0602020502020306" pitchFamily="34" charset="77"/>
              </a:rPr>
              <a:t>takken stige opp til Gud </a:t>
            </a:r>
            <a:r>
              <a:rPr lang="nb-NO" sz="2700" dirty="0">
                <a:solidFill>
                  <a:schemeClr val="bg1"/>
                </a:solidFill>
                <a:latin typeface="Berlin Sans FB" panose="020E0602020502020306" pitchFamily="34" charset="77"/>
              </a:rPr>
              <a:t>når vi overbringer gaven. For denne tjenesten, denne gudstjenesten, er ikke bare </a:t>
            </a:r>
            <a:r>
              <a:rPr lang="nb-NO" sz="2700" dirty="0">
                <a:solidFill>
                  <a:srgbClr val="FFFF00"/>
                </a:solidFill>
                <a:latin typeface="Berlin Sans FB" panose="020E0602020502020306" pitchFamily="34" charset="77"/>
              </a:rPr>
              <a:t>en hjelp</a:t>
            </a:r>
            <a:r>
              <a:rPr lang="nb-NO" sz="2700" dirty="0">
                <a:solidFill>
                  <a:schemeClr val="bg1"/>
                </a:solidFill>
                <a:latin typeface="Berlin Sans FB" panose="020E0602020502020306" pitchFamily="34" charset="77"/>
              </a:rPr>
              <a:t> for de hellige i deres nød; den skaper også en </a:t>
            </a:r>
            <a:r>
              <a:rPr lang="nb-NO" sz="2700" dirty="0">
                <a:solidFill>
                  <a:srgbClr val="FFFF00"/>
                </a:solidFill>
                <a:latin typeface="Berlin Sans FB" panose="020E0602020502020306" pitchFamily="34" charset="77"/>
              </a:rPr>
              <a:t>overflod av takk til Gud</a:t>
            </a:r>
            <a:r>
              <a:rPr lang="nb-NO" sz="2700" dirty="0">
                <a:solidFill>
                  <a:schemeClr val="bg1"/>
                </a:solidFill>
                <a:latin typeface="Berlin Sans FB" panose="020E0602020502020306" pitchFamily="34" charset="77"/>
              </a:rPr>
              <a:t>. Når dere trofast har fullført tjenesten, vil de prise Gud fordi dere var lydige og bekjente dere til </a:t>
            </a:r>
            <a:r>
              <a:rPr lang="nb-NO" sz="2700" dirty="0">
                <a:solidFill>
                  <a:srgbClr val="FFFF00"/>
                </a:solidFill>
                <a:latin typeface="Berlin Sans FB" panose="020E0602020502020306" pitchFamily="34" charset="77"/>
              </a:rPr>
              <a:t>Kristi evangelium</a:t>
            </a:r>
            <a:r>
              <a:rPr lang="nb-NO" sz="2700" dirty="0">
                <a:solidFill>
                  <a:schemeClr val="bg1"/>
                </a:solidFill>
                <a:latin typeface="Berlin Sans FB" panose="020E0602020502020306" pitchFamily="34" charset="77"/>
              </a:rPr>
              <a:t> og helhjertet delte med dem og alle.</a:t>
            </a:r>
            <a:endParaRPr lang="nb-NO" sz="9600" dirty="0">
              <a:solidFill>
                <a:srgbClr val="FFFF00"/>
              </a:solidFill>
              <a:latin typeface="Berlin Sans FB" panose="020E0602020502020306" pitchFamily="34" charset="77"/>
            </a:endParaRPr>
          </a:p>
        </p:txBody>
      </p:sp>
    </p:spTree>
    <p:extLst>
      <p:ext uri="{BB962C8B-B14F-4D97-AF65-F5344CB8AC3E}">
        <p14:creationId xmlns:p14="http://schemas.microsoft.com/office/powerpoint/2010/main" val="51820281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A7BBF-7FFA-233C-BB1C-CA27B12F5BF6}"/>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66D83813-FDA3-3294-C8A7-B7421F143B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2" name="Tittel 1">
            <a:extLst>
              <a:ext uri="{FF2B5EF4-FFF2-40B4-BE49-F238E27FC236}">
                <a16:creationId xmlns:a16="http://schemas.microsoft.com/office/drawing/2014/main" id="{D6D6E0B7-E89D-35A1-A256-862DA3162867}"/>
              </a:ext>
            </a:extLst>
          </p:cNvPr>
          <p:cNvSpPr>
            <a:spLocks noGrp="1"/>
          </p:cNvSpPr>
          <p:nvPr>
            <p:ph type="title"/>
          </p:nvPr>
        </p:nvSpPr>
        <p:spPr>
          <a:xfrm>
            <a:off x="6096000" y="1400699"/>
            <a:ext cx="5648325" cy="3914251"/>
          </a:xfrm>
          <a:solidFill>
            <a:schemeClr val="accent2"/>
          </a:solidFill>
        </p:spPr>
        <p:txBody>
          <a:bodyPr>
            <a:noAutofit/>
          </a:bodyPr>
          <a:lstStyle/>
          <a:p>
            <a:r>
              <a:rPr lang="nb-NO" dirty="0">
                <a:solidFill>
                  <a:schemeClr val="bg1"/>
                </a:solidFill>
                <a:latin typeface="Berlin Sans FB" panose="020E0602020502020306" pitchFamily="34" charset="77"/>
              </a:rPr>
              <a:t>FRUKTENE AV Å GI:</a:t>
            </a:r>
            <a:br>
              <a:rPr lang="nb-NO" sz="6600" dirty="0">
                <a:solidFill>
                  <a:srgbClr val="FFFF00"/>
                </a:solidFill>
                <a:latin typeface="Berlin Sans FB" panose="020E0602020502020306" pitchFamily="34" charset="77"/>
              </a:rPr>
            </a:br>
            <a:r>
              <a:rPr lang="nb-NO" sz="4000" dirty="0">
                <a:solidFill>
                  <a:srgbClr val="FFFF00"/>
                </a:solidFill>
                <a:latin typeface="Berlin Sans FB" panose="020E0602020502020306" pitchFamily="34" charset="77"/>
              </a:rPr>
              <a:t>* Gud blir æret</a:t>
            </a:r>
            <a:br>
              <a:rPr lang="nb-NO" sz="4000" dirty="0">
                <a:solidFill>
                  <a:srgbClr val="FFFF00"/>
                </a:solidFill>
                <a:latin typeface="Berlin Sans FB" panose="020E0602020502020306" pitchFamily="34" charset="77"/>
              </a:rPr>
            </a:br>
            <a:r>
              <a:rPr lang="nb-NO" sz="4000" dirty="0">
                <a:solidFill>
                  <a:srgbClr val="FFFF00"/>
                </a:solidFill>
                <a:latin typeface="Berlin Sans FB" panose="020E0602020502020306" pitchFamily="34" charset="77"/>
              </a:rPr>
              <a:t>* Mennesker får hjelp</a:t>
            </a:r>
            <a:br>
              <a:rPr lang="nb-NO" sz="4000" dirty="0">
                <a:solidFill>
                  <a:srgbClr val="FFFF00"/>
                </a:solidFill>
                <a:latin typeface="Berlin Sans FB" panose="020E0602020502020306" pitchFamily="34" charset="77"/>
              </a:rPr>
            </a:br>
            <a:r>
              <a:rPr lang="nb-NO" sz="4000" dirty="0">
                <a:solidFill>
                  <a:srgbClr val="FFFF00"/>
                </a:solidFill>
                <a:latin typeface="Berlin Sans FB" panose="020E0602020502020306" pitchFamily="34" charset="77"/>
              </a:rPr>
              <a:t>* Synden møter motstand</a:t>
            </a:r>
            <a:br>
              <a:rPr lang="nb-NO" sz="4000" dirty="0">
                <a:solidFill>
                  <a:srgbClr val="FFFF00"/>
                </a:solidFill>
                <a:latin typeface="Berlin Sans FB" panose="020E0602020502020306" pitchFamily="34" charset="77"/>
              </a:rPr>
            </a:br>
            <a:r>
              <a:rPr lang="nb-NO" sz="4000" dirty="0">
                <a:solidFill>
                  <a:srgbClr val="FFFF00"/>
                </a:solidFill>
                <a:latin typeface="Berlin Sans FB" panose="020E0602020502020306" pitchFamily="34" charset="77"/>
              </a:rPr>
              <a:t>* Evangeliet blir spredt</a:t>
            </a:r>
            <a:endParaRPr lang="nb-NO" sz="6600" dirty="0">
              <a:solidFill>
                <a:srgbClr val="FFFF00"/>
              </a:solidFill>
              <a:latin typeface="Berlin Sans FB" panose="020E0602020502020306" pitchFamily="34" charset="77"/>
            </a:endParaRPr>
          </a:p>
        </p:txBody>
      </p:sp>
    </p:spTree>
    <p:extLst>
      <p:ext uri="{BB962C8B-B14F-4D97-AF65-F5344CB8AC3E}">
        <p14:creationId xmlns:p14="http://schemas.microsoft.com/office/powerpoint/2010/main" val="290911309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DCBCA-0625-A9EE-15AD-D169F97BB9B0}"/>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D27EC2BA-1814-D072-95CC-B85CCB8968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986588"/>
          </a:xfrm>
          <a:prstGeom prst="rect">
            <a:avLst/>
          </a:prstGeom>
        </p:spPr>
      </p:pic>
      <p:sp>
        <p:nvSpPr>
          <p:cNvPr id="4" name="TekstSylinder 3">
            <a:extLst>
              <a:ext uri="{FF2B5EF4-FFF2-40B4-BE49-F238E27FC236}">
                <a16:creationId xmlns:a16="http://schemas.microsoft.com/office/drawing/2014/main" id="{F5D2B307-2131-9A07-CFF5-33FE3F2C422A}"/>
              </a:ext>
            </a:extLst>
          </p:cNvPr>
          <p:cNvSpPr txBox="1"/>
          <p:nvPr/>
        </p:nvSpPr>
        <p:spPr>
          <a:xfrm>
            <a:off x="6743699" y="1843950"/>
            <a:ext cx="4872038" cy="1692771"/>
          </a:xfrm>
          <a:prstGeom prst="rect">
            <a:avLst/>
          </a:prstGeom>
          <a:solidFill>
            <a:schemeClr val="accent2"/>
          </a:solidFill>
        </p:spPr>
        <p:txBody>
          <a:bodyPr wrap="square">
            <a:spAutoFit/>
          </a:bodyPr>
          <a:lstStyle/>
          <a:p>
            <a:pPr algn="ctr"/>
            <a:r>
              <a:rPr lang="nb-NO" sz="3600" b="1" u="none" strike="noStrike" dirty="0" err="1">
                <a:solidFill>
                  <a:srgbClr val="000000"/>
                </a:solidFill>
                <a:effectLst/>
                <a:latin typeface="arial" panose="020B0604020202020204" pitchFamily="34" charset="0"/>
              </a:rPr>
              <a:t>Apg</a:t>
            </a:r>
            <a:r>
              <a:rPr lang="nb-NO" sz="3600" b="1" u="none" strike="noStrike" dirty="0">
                <a:solidFill>
                  <a:srgbClr val="000000"/>
                </a:solidFill>
                <a:effectLst/>
                <a:latin typeface="arial" panose="020B0604020202020204" pitchFamily="34" charset="0"/>
              </a:rPr>
              <a:t> 20,35</a:t>
            </a:r>
          </a:p>
          <a:p>
            <a:pPr algn="ctr"/>
            <a:r>
              <a:rPr lang="nb-NO" sz="4000" b="1" u="none" strike="noStrike" dirty="0">
                <a:solidFill>
                  <a:schemeClr val="bg1"/>
                </a:solidFill>
                <a:effectLst/>
                <a:latin typeface="arial" panose="020B0604020202020204" pitchFamily="34" charset="0"/>
              </a:rPr>
              <a:t>Det er saligere å gi </a:t>
            </a:r>
            <a:r>
              <a:rPr lang="nb-NO" sz="2800" b="1" u="none" strike="noStrike" dirty="0">
                <a:solidFill>
                  <a:schemeClr val="bg1"/>
                </a:solidFill>
                <a:effectLst/>
                <a:latin typeface="arial" panose="020B0604020202020204" pitchFamily="34" charset="0"/>
              </a:rPr>
              <a:t>enn å få</a:t>
            </a:r>
            <a:endParaRPr lang="nb-NO" sz="4000" b="1" dirty="0">
              <a:solidFill>
                <a:schemeClr val="bg1"/>
              </a:solidFill>
            </a:endParaRPr>
          </a:p>
        </p:txBody>
      </p:sp>
    </p:spTree>
    <p:extLst>
      <p:ext uri="{BB962C8B-B14F-4D97-AF65-F5344CB8AC3E}">
        <p14:creationId xmlns:p14="http://schemas.microsoft.com/office/powerpoint/2010/main" val="71619512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6ACD2-7713-07C3-7CE3-4A3906674DF1}"/>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0C1E6717-72F5-C99D-3EC7-D1B54220FB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933108"/>
          </a:xfrm>
          <a:prstGeom prst="rect">
            <a:avLst/>
          </a:prstGeom>
        </p:spPr>
      </p:pic>
      <p:sp>
        <p:nvSpPr>
          <p:cNvPr id="4" name="TekstSylinder 3">
            <a:extLst>
              <a:ext uri="{FF2B5EF4-FFF2-40B4-BE49-F238E27FC236}">
                <a16:creationId xmlns:a16="http://schemas.microsoft.com/office/drawing/2014/main" id="{51857AE9-9958-160C-BE89-FBF69D63D2EA}"/>
              </a:ext>
            </a:extLst>
          </p:cNvPr>
          <p:cNvSpPr txBox="1"/>
          <p:nvPr/>
        </p:nvSpPr>
        <p:spPr>
          <a:xfrm>
            <a:off x="6686550" y="1837459"/>
            <a:ext cx="4986337" cy="2800767"/>
          </a:xfrm>
          <a:prstGeom prst="rect">
            <a:avLst/>
          </a:prstGeom>
          <a:solidFill>
            <a:schemeClr val="accent2"/>
          </a:solidFill>
        </p:spPr>
        <p:txBody>
          <a:bodyPr wrap="square">
            <a:spAutoFit/>
          </a:bodyPr>
          <a:lstStyle/>
          <a:p>
            <a:pPr algn="ctr"/>
            <a:r>
              <a:rPr lang="nb-NO" sz="3600" b="1" u="none" strike="noStrike" dirty="0">
                <a:solidFill>
                  <a:srgbClr val="000000"/>
                </a:solidFill>
                <a:effectLst/>
                <a:latin typeface="arial" panose="020B0604020202020204" pitchFamily="34" charset="0"/>
              </a:rPr>
              <a:t>2 Mos 35-36</a:t>
            </a:r>
          </a:p>
          <a:p>
            <a:pPr algn="ctr"/>
            <a:r>
              <a:rPr lang="nb-NO" sz="2800" b="1" u="none" strike="noStrike" dirty="0">
                <a:solidFill>
                  <a:schemeClr val="bg1"/>
                </a:solidFill>
                <a:effectLst/>
                <a:latin typeface="arial" panose="020B0604020202020204" pitchFamily="34" charset="0"/>
              </a:rPr>
              <a:t>Ta en gave av det dere eier. Hver den som gjør det med et villig hjerte, skal komme til Herren med gull, sølv og bronse ....</a:t>
            </a:r>
          </a:p>
        </p:txBody>
      </p:sp>
    </p:spTree>
    <p:extLst>
      <p:ext uri="{BB962C8B-B14F-4D97-AF65-F5344CB8AC3E}">
        <p14:creationId xmlns:p14="http://schemas.microsoft.com/office/powerpoint/2010/main" val="352383651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877E8-7919-D384-4365-BC225C2FA820}"/>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931FF7DC-D205-685A-7F20-3B1815A5C0A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986588"/>
          </a:xfrm>
          <a:prstGeom prst="rect">
            <a:avLst/>
          </a:prstGeom>
        </p:spPr>
      </p:pic>
      <p:sp>
        <p:nvSpPr>
          <p:cNvPr id="4" name="TekstSylinder 3">
            <a:extLst>
              <a:ext uri="{FF2B5EF4-FFF2-40B4-BE49-F238E27FC236}">
                <a16:creationId xmlns:a16="http://schemas.microsoft.com/office/drawing/2014/main" id="{A0D75323-A3DB-9FA8-EC1E-E9C6A6A0B977}"/>
              </a:ext>
            </a:extLst>
          </p:cNvPr>
          <p:cNvSpPr txBox="1"/>
          <p:nvPr/>
        </p:nvSpPr>
        <p:spPr>
          <a:xfrm>
            <a:off x="6743699" y="1843950"/>
            <a:ext cx="4872038" cy="2185214"/>
          </a:xfrm>
          <a:prstGeom prst="rect">
            <a:avLst/>
          </a:prstGeom>
          <a:solidFill>
            <a:schemeClr val="accent2"/>
          </a:solidFill>
        </p:spPr>
        <p:txBody>
          <a:bodyPr wrap="square">
            <a:spAutoFit/>
          </a:bodyPr>
          <a:lstStyle/>
          <a:p>
            <a:pPr algn="ctr"/>
            <a:r>
              <a:rPr lang="nb-NO" sz="3600" b="1" u="none" strike="noStrike" dirty="0">
                <a:solidFill>
                  <a:schemeClr val="bg1"/>
                </a:solidFill>
                <a:effectLst/>
                <a:latin typeface="arial" panose="020B0604020202020204" pitchFamily="34" charset="0"/>
              </a:rPr>
              <a:t>TID</a:t>
            </a:r>
          </a:p>
          <a:p>
            <a:pPr algn="ctr"/>
            <a:r>
              <a:rPr lang="nb-NO" sz="3600" b="1" dirty="0">
                <a:solidFill>
                  <a:schemeClr val="bg1"/>
                </a:solidFill>
                <a:latin typeface="arial" panose="020B0604020202020204" pitchFamily="34" charset="0"/>
              </a:rPr>
              <a:t>TALENTER</a:t>
            </a:r>
          </a:p>
          <a:p>
            <a:pPr algn="ctr"/>
            <a:r>
              <a:rPr lang="nb-NO" sz="3600" b="1" dirty="0">
                <a:solidFill>
                  <a:schemeClr val="bg1"/>
                </a:solidFill>
                <a:latin typeface="arial" panose="020B0604020202020204" pitchFamily="34" charset="0"/>
              </a:rPr>
              <a:t>PENGER</a:t>
            </a:r>
          </a:p>
          <a:p>
            <a:pPr algn="ctr"/>
            <a:r>
              <a:rPr lang="nb-NO" sz="2800" b="1" dirty="0">
                <a:latin typeface="arial" panose="020B0604020202020204" pitchFamily="34" charset="0"/>
              </a:rPr>
              <a:t>times, talents and </a:t>
            </a:r>
            <a:r>
              <a:rPr lang="nb-NO" sz="2800" b="1" dirty="0" err="1">
                <a:latin typeface="arial" panose="020B0604020202020204" pitchFamily="34" charset="0"/>
              </a:rPr>
              <a:t>treasure</a:t>
            </a:r>
            <a:endParaRPr lang="nb-NO" sz="3200" b="1" dirty="0"/>
          </a:p>
        </p:txBody>
      </p:sp>
    </p:spTree>
    <p:extLst>
      <p:ext uri="{BB962C8B-B14F-4D97-AF65-F5344CB8AC3E}">
        <p14:creationId xmlns:p14="http://schemas.microsoft.com/office/powerpoint/2010/main" val="3599157954"/>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C9322-F2C0-883B-FBD5-471E72EE729F}"/>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D4D6DB99-7FA2-E219-5B00-CBA77341AD7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933108"/>
          </a:xfrm>
          <a:prstGeom prst="rect">
            <a:avLst/>
          </a:prstGeom>
        </p:spPr>
      </p:pic>
      <p:sp>
        <p:nvSpPr>
          <p:cNvPr id="4" name="TekstSylinder 3">
            <a:extLst>
              <a:ext uri="{FF2B5EF4-FFF2-40B4-BE49-F238E27FC236}">
                <a16:creationId xmlns:a16="http://schemas.microsoft.com/office/drawing/2014/main" id="{4298C8E7-F901-9FFC-6CD2-302F36DB7DAF}"/>
              </a:ext>
            </a:extLst>
          </p:cNvPr>
          <p:cNvSpPr txBox="1"/>
          <p:nvPr/>
        </p:nvSpPr>
        <p:spPr>
          <a:xfrm>
            <a:off x="6615113" y="1363821"/>
            <a:ext cx="5214937" cy="4524315"/>
          </a:xfrm>
          <a:prstGeom prst="rect">
            <a:avLst/>
          </a:prstGeom>
          <a:solidFill>
            <a:schemeClr val="accent2"/>
          </a:solidFill>
        </p:spPr>
        <p:txBody>
          <a:bodyPr wrap="square">
            <a:spAutoFit/>
          </a:bodyPr>
          <a:lstStyle/>
          <a:p>
            <a:pPr algn="ctr"/>
            <a:r>
              <a:rPr lang="nb-NO" sz="3600" b="1" u="none" strike="noStrike" dirty="0">
                <a:solidFill>
                  <a:srgbClr val="000000"/>
                </a:solidFill>
                <a:effectLst/>
                <a:latin typeface="arial" panose="020B0604020202020204" pitchFamily="34" charset="0"/>
              </a:rPr>
              <a:t>2 Mos 35-36</a:t>
            </a:r>
          </a:p>
          <a:p>
            <a:pPr algn="ctr"/>
            <a:r>
              <a:rPr lang="nb-NO" sz="2800" b="1" u="none" strike="noStrike" dirty="0">
                <a:solidFill>
                  <a:schemeClr val="bg1"/>
                </a:solidFill>
                <a:effectLst/>
                <a:latin typeface="arial" panose="020B0604020202020204" pitchFamily="34" charset="0"/>
              </a:rPr>
              <a:t>Folket kommer med mer enn det som er nødvendig for å utføre arbeidet Herren har pålagt oss....</a:t>
            </a:r>
            <a:br>
              <a:rPr lang="nb-NO" sz="2800" b="1" u="none" strike="noStrike" dirty="0">
                <a:solidFill>
                  <a:schemeClr val="bg1"/>
                </a:solidFill>
                <a:effectLst/>
                <a:latin typeface="arial" panose="020B0604020202020204" pitchFamily="34" charset="0"/>
              </a:rPr>
            </a:br>
            <a:r>
              <a:rPr lang="nb-NO" sz="2800" b="1" u="none" strike="noStrike" dirty="0">
                <a:solidFill>
                  <a:schemeClr val="bg1"/>
                </a:solidFill>
                <a:effectLst/>
                <a:latin typeface="arial" panose="020B0604020202020204" pitchFamily="34" charset="0"/>
              </a:rPr>
              <a:t>Da ga Moses beskjed... «Ingen, verken mann eller kvinne skal bringe flere gaver til arbeidet på helligdommen.» </a:t>
            </a:r>
          </a:p>
        </p:txBody>
      </p:sp>
    </p:spTree>
    <p:extLst>
      <p:ext uri="{BB962C8B-B14F-4D97-AF65-F5344CB8AC3E}">
        <p14:creationId xmlns:p14="http://schemas.microsoft.com/office/powerpoint/2010/main" val="218089450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0217-5EF4-5400-C61A-1C7AD663828C}"/>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7AD7078B-CAD7-059F-E006-0856EE8524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554"/>
            <a:ext cx="12192000" cy="6933108"/>
          </a:xfrm>
          <a:prstGeom prst="rect">
            <a:avLst/>
          </a:prstGeom>
        </p:spPr>
      </p:pic>
      <p:sp>
        <p:nvSpPr>
          <p:cNvPr id="4" name="TekstSylinder 3">
            <a:extLst>
              <a:ext uri="{FF2B5EF4-FFF2-40B4-BE49-F238E27FC236}">
                <a16:creationId xmlns:a16="http://schemas.microsoft.com/office/drawing/2014/main" id="{66B01523-B3B8-1039-E471-4182ECD900AA}"/>
              </a:ext>
            </a:extLst>
          </p:cNvPr>
          <p:cNvSpPr txBox="1"/>
          <p:nvPr/>
        </p:nvSpPr>
        <p:spPr>
          <a:xfrm>
            <a:off x="6529389" y="1120934"/>
            <a:ext cx="5229224" cy="4908391"/>
          </a:xfrm>
          <a:prstGeom prst="rect">
            <a:avLst/>
          </a:prstGeom>
          <a:solidFill>
            <a:schemeClr val="accent2"/>
          </a:solidFill>
        </p:spPr>
        <p:txBody>
          <a:bodyPr wrap="square">
            <a:spAutoFit/>
          </a:bodyPr>
          <a:lstStyle/>
          <a:p>
            <a:pPr algn="ctr"/>
            <a:r>
              <a:rPr lang="nb-NO" sz="3600" b="1" u="none" strike="noStrike" dirty="0">
                <a:solidFill>
                  <a:srgbClr val="000000"/>
                </a:solidFill>
                <a:effectLst/>
                <a:latin typeface="arial" panose="020B0604020202020204" pitchFamily="34" charset="0"/>
              </a:rPr>
              <a:t>1. </a:t>
            </a:r>
            <a:r>
              <a:rPr lang="nb-NO" sz="3600" b="1" u="none" strike="noStrike" dirty="0" err="1">
                <a:solidFill>
                  <a:srgbClr val="000000"/>
                </a:solidFill>
                <a:effectLst/>
                <a:latin typeface="arial" panose="020B0604020202020204" pitchFamily="34" charset="0"/>
              </a:rPr>
              <a:t>Krøn</a:t>
            </a:r>
            <a:r>
              <a:rPr lang="nb-NO" sz="3600" b="1" u="none" strike="noStrike" dirty="0">
                <a:solidFill>
                  <a:srgbClr val="000000"/>
                </a:solidFill>
                <a:effectLst/>
                <a:latin typeface="arial" panose="020B0604020202020204" pitchFamily="34" charset="0"/>
              </a:rPr>
              <a:t> 29</a:t>
            </a:r>
          </a:p>
          <a:p>
            <a:pPr algn="ctr"/>
            <a:r>
              <a:rPr lang="nb-NO" sz="2800" b="1" u="none" strike="noStrike" dirty="0">
                <a:solidFill>
                  <a:schemeClr val="bg1"/>
                </a:solidFill>
                <a:effectLst/>
                <a:latin typeface="arial" panose="020B0604020202020204" pitchFamily="34" charset="0"/>
              </a:rPr>
              <a:t>Hvem er villig til å fylle sine hender med gaver og komme til Herren </a:t>
            </a:r>
            <a:r>
              <a:rPr lang="nb-NO" sz="2800" b="1" u="none" strike="noStrike" dirty="0" err="1">
                <a:solidFill>
                  <a:schemeClr val="bg1"/>
                </a:solidFill>
                <a:effectLst/>
                <a:latin typeface="arial" panose="020B0604020202020204" pitchFamily="34" charset="0"/>
              </a:rPr>
              <a:t>idag</a:t>
            </a:r>
            <a:r>
              <a:rPr lang="nb-NO" sz="2800" b="1" u="none" strike="noStrike" dirty="0">
                <a:solidFill>
                  <a:schemeClr val="bg1"/>
                </a:solidFill>
                <a:effectLst/>
                <a:latin typeface="arial" panose="020B0604020202020204" pitchFamily="34" charset="0"/>
              </a:rPr>
              <a:t>?  </a:t>
            </a:r>
            <a:r>
              <a:rPr lang="nb-NO" sz="2800" b="1" dirty="0">
                <a:solidFill>
                  <a:schemeClr val="bg1"/>
                </a:solidFill>
                <a:latin typeface="arial" panose="020B0604020202020204" pitchFamily="34" charset="0"/>
              </a:rPr>
              <a:t>... Så gav folket villig og David takket Gud og sa: « All denne rikdommen vi har samlet for å bygget et hus for ditt hellige navn, den kommer fra deg, og </a:t>
            </a:r>
            <a:br>
              <a:rPr lang="nb-NO" sz="2800" b="1" dirty="0">
                <a:solidFill>
                  <a:schemeClr val="bg1"/>
                </a:solidFill>
                <a:latin typeface="arial" panose="020B0604020202020204" pitchFamily="34" charset="0"/>
              </a:rPr>
            </a:br>
            <a:r>
              <a:rPr lang="nb-NO" sz="2800" b="1" dirty="0">
                <a:solidFill>
                  <a:schemeClr val="bg1"/>
                </a:solidFill>
                <a:latin typeface="arial" panose="020B0604020202020204" pitchFamily="34" charset="0"/>
              </a:rPr>
              <a:t>ALT ER DITT!»</a:t>
            </a:r>
            <a:endParaRPr lang="nb-NO" sz="2800" b="1"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72140378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0E56D-9AC5-B443-E77E-1210DB5456B0}"/>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3FA4A1D6-4C00-554A-A347-D10D707392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933108"/>
          </a:xfrm>
          <a:prstGeom prst="rect">
            <a:avLst/>
          </a:prstGeom>
        </p:spPr>
      </p:pic>
      <p:sp>
        <p:nvSpPr>
          <p:cNvPr id="4" name="TekstSylinder 3">
            <a:extLst>
              <a:ext uri="{FF2B5EF4-FFF2-40B4-BE49-F238E27FC236}">
                <a16:creationId xmlns:a16="http://schemas.microsoft.com/office/drawing/2014/main" id="{665E4D33-B39F-0936-F36B-CB37CC8D0D7F}"/>
              </a:ext>
            </a:extLst>
          </p:cNvPr>
          <p:cNvSpPr txBox="1"/>
          <p:nvPr/>
        </p:nvSpPr>
        <p:spPr>
          <a:xfrm>
            <a:off x="6529388" y="1112063"/>
            <a:ext cx="5257800" cy="4154984"/>
          </a:xfrm>
          <a:prstGeom prst="rect">
            <a:avLst/>
          </a:prstGeom>
          <a:solidFill>
            <a:schemeClr val="accent2"/>
          </a:solidFill>
        </p:spPr>
        <p:txBody>
          <a:bodyPr wrap="square">
            <a:spAutoFit/>
          </a:bodyPr>
          <a:lstStyle/>
          <a:p>
            <a:pPr algn="ctr"/>
            <a:r>
              <a:rPr lang="nb-NO" sz="3600" b="1" dirty="0">
                <a:solidFill>
                  <a:srgbClr val="000000"/>
                </a:solidFill>
                <a:latin typeface="arial" panose="020B0604020202020204" pitchFamily="34" charset="0"/>
              </a:rPr>
              <a:t>Israelittenes</a:t>
            </a:r>
          </a:p>
          <a:p>
            <a:pPr algn="ctr"/>
            <a:r>
              <a:rPr lang="nb-NO" sz="3600" b="1" dirty="0">
                <a:solidFill>
                  <a:srgbClr val="000000"/>
                </a:solidFill>
                <a:latin typeface="arial" panose="020B0604020202020204" pitchFamily="34" charset="0"/>
              </a:rPr>
              <a:t>LOVPÅLAGTE GAVER</a:t>
            </a:r>
            <a:br>
              <a:rPr lang="nb-NO" sz="3600" b="1" dirty="0">
                <a:solidFill>
                  <a:srgbClr val="000000"/>
                </a:solidFill>
                <a:latin typeface="arial" panose="020B0604020202020204" pitchFamily="34" charset="0"/>
              </a:rPr>
            </a:br>
            <a:r>
              <a:rPr lang="nb-NO" sz="3600" b="1" dirty="0">
                <a:solidFill>
                  <a:schemeClr val="bg1"/>
                </a:solidFill>
                <a:latin typeface="arial" panose="020B0604020202020204" pitchFamily="34" charset="0"/>
              </a:rPr>
              <a:t>*TIENDEN – 10% til </a:t>
            </a:r>
            <a:r>
              <a:rPr lang="nb-NO" sz="2400" b="1" dirty="0">
                <a:solidFill>
                  <a:schemeClr val="bg1"/>
                </a:solidFill>
                <a:latin typeface="arial" panose="020B0604020202020204" pitchFamily="34" charset="0"/>
              </a:rPr>
              <a:t>templet og tempeltjenerne</a:t>
            </a:r>
            <a:br>
              <a:rPr lang="nb-NO" sz="2400" b="1" dirty="0">
                <a:solidFill>
                  <a:schemeClr val="bg1"/>
                </a:solidFill>
                <a:latin typeface="arial" panose="020B0604020202020204" pitchFamily="34" charset="0"/>
              </a:rPr>
            </a:br>
            <a:r>
              <a:rPr lang="nb-NO" sz="3600" b="1" dirty="0">
                <a:solidFill>
                  <a:schemeClr val="bg1"/>
                </a:solidFill>
                <a:latin typeface="arial" panose="020B0604020202020204" pitchFamily="34" charset="0"/>
              </a:rPr>
              <a:t>* Offergavene</a:t>
            </a:r>
            <a:br>
              <a:rPr lang="nb-NO" sz="3600" b="1" dirty="0">
                <a:solidFill>
                  <a:schemeClr val="bg1"/>
                </a:solidFill>
                <a:latin typeface="arial" panose="020B0604020202020204" pitchFamily="34" charset="0"/>
              </a:rPr>
            </a:br>
            <a:r>
              <a:rPr lang="nb-NO" sz="2400" b="1" dirty="0">
                <a:solidFill>
                  <a:schemeClr val="bg1"/>
                </a:solidFill>
                <a:latin typeface="arial" panose="020B0604020202020204" pitchFamily="34" charset="0"/>
              </a:rPr>
              <a:t>bl.a.</a:t>
            </a:r>
            <a:r>
              <a:rPr lang="nb-NO" sz="3600" b="1" dirty="0">
                <a:solidFill>
                  <a:schemeClr val="bg1"/>
                </a:solidFill>
                <a:latin typeface="arial" panose="020B0604020202020204" pitchFamily="34" charset="0"/>
              </a:rPr>
              <a:t> </a:t>
            </a:r>
            <a:r>
              <a:rPr lang="nb-NO" sz="2400" b="1" dirty="0">
                <a:solidFill>
                  <a:schemeClr val="bg1"/>
                </a:solidFill>
                <a:latin typeface="arial" panose="020B0604020202020204" pitchFamily="34" charset="0"/>
              </a:rPr>
              <a:t>førstegrøden</a:t>
            </a:r>
          </a:p>
          <a:p>
            <a:pPr algn="ctr"/>
            <a:r>
              <a:rPr lang="nb-NO" sz="2400" b="1" u="none" strike="noStrike" dirty="0">
                <a:solidFill>
                  <a:schemeClr val="bg1"/>
                </a:solidFill>
                <a:effectLst/>
                <a:latin typeface="arial" panose="020B0604020202020204" pitchFamily="34" charset="0"/>
              </a:rPr>
              <a:t>* </a:t>
            </a:r>
            <a:r>
              <a:rPr lang="nb-NO" sz="3600" b="1" u="none" strike="noStrike" dirty="0">
                <a:solidFill>
                  <a:schemeClr val="bg1"/>
                </a:solidFill>
                <a:effectLst/>
                <a:latin typeface="arial" panose="020B0604020202020204" pitchFamily="34" charset="0"/>
              </a:rPr>
              <a:t>Hjelpegaver</a:t>
            </a:r>
            <a:r>
              <a:rPr lang="nb-NO" sz="2400" b="1" u="none" strike="noStrike" dirty="0">
                <a:solidFill>
                  <a:schemeClr val="bg1"/>
                </a:solidFill>
                <a:effectLst/>
                <a:latin typeface="arial" panose="020B0604020202020204" pitchFamily="34" charset="0"/>
              </a:rPr>
              <a:t> </a:t>
            </a:r>
            <a:br>
              <a:rPr lang="nb-NO" sz="2400" b="1" u="none" strike="noStrike" dirty="0">
                <a:solidFill>
                  <a:schemeClr val="bg1"/>
                </a:solidFill>
                <a:effectLst/>
                <a:latin typeface="arial" panose="020B0604020202020204" pitchFamily="34" charset="0"/>
              </a:rPr>
            </a:br>
            <a:r>
              <a:rPr lang="nb-NO" sz="2400" b="1" u="none" strike="noStrike" dirty="0">
                <a:solidFill>
                  <a:schemeClr val="bg1"/>
                </a:solidFill>
                <a:effectLst/>
                <a:latin typeface="arial" panose="020B0604020202020204" pitchFamily="34" charset="0"/>
              </a:rPr>
              <a:t>til fattige og nødlidende</a:t>
            </a:r>
            <a:endParaRPr lang="nb-NO" sz="2400" b="0" u="none" strike="noStrike" dirty="0">
              <a:solidFill>
                <a:schemeClr val="bg1"/>
              </a:solidFill>
              <a:effectLst/>
              <a:latin typeface="Open Sans" panose="020B0606030504020204" pitchFamily="34" charset="0"/>
            </a:endParaRPr>
          </a:p>
        </p:txBody>
      </p:sp>
    </p:spTree>
    <p:extLst>
      <p:ext uri="{BB962C8B-B14F-4D97-AF65-F5344CB8AC3E}">
        <p14:creationId xmlns:p14="http://schemas.microsoft.com/office/powerpoint/2010/main" val="303380897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CD5FE-2730-F836-1B75-8D2913E03DF7}"/>
            </a:ext>
          </a:extLst>
        </p:cNvPr>
        <p:cNvGrpSpPr/>
        <p:nvPr/>
      </p:nvGrpSpPr>
      <p:grpSpPr>
        <a:xfrm>
          <a:off x="0" y="0"/>
          <a:ext cx="0" cy="0"/>
          <a:chOff x="0" y="0"/>
          <a:chExt cx="0" cy="0"/>
        </a:xfrm>
      </p:grpSpPr>
      <p:pic>
        <p:nvPicPr>
          <p:cNvPr id="5" name="Bilde 4" descr="Et bilde som inneholder himmel, sky, utendørs, klær&#10;&#10;KI-generert innhold kan være feil.">
            <a:extLst>
              <a:ext uri="{FF2B5EF4-FFF2-40B4-BE49-F238E27FC236}">
                <a16:creationId xmlns:a16="http://schemas.microsoft.com/office/drawing/2014/main" id="{507E1F5B-67AF-2305-529B-D8338610DF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933108"/>
          </a:xfrm>
          <a:prstGeom prst="rect">
            <a:avLst/>
          </a:prstGeom>
        </p:spPr>
      </p:pic>
      <p:sp>
        <p:nvSpPr>
          <p:cNvPr id="4" name="TekstSylinder 3">
            <a:extLst>
              <a:ext uri="{FF2B5EF4-FFF2-40B4-BE49-F238E27FC236}">
                <a16:creationId xmlns:a16="http://schemas.microsoft.com/office/drawing/2014/main" id="{566CEEDE-3081-B75D-393D-6D2DA252C6A6}"/>
              </a:ext>
            </a:extLst>
          </p:cNvPr>
          <p:cNvSpPr txBox="1"/>
          <p:nvPr/>
        </p:nvSpPr>
        <p:spPr>
          <a:xfrm>
            <a:off x="6529388" y="1112063"/>
            <a:ext cx="5257800" cy="4708981"/>
          </a:xfrm>
          <a:prstGeom prst="rect">
            <a:avLst/>
          </a:prstGeom>
          <a:solidFill>
            <a:schemeClr val="accent2"/>
          </a:solidFill>
        </p:spPr>
        <p:txBody>
          <a:bodyPr wrap="square">
            <a:spAutoFit/>
          </a:bodyPr>
          <a:lstStyle/>
          <a:p>
            <a:pPr algn="ctr"/>
            <a:r>
              <a:rPr lang="nb-NO" sz="3600" b="1" u="none" strike="noStrike" dirty="0">
                <a:solidFill>
                  <a:srgbClr val="000000"/>
                </a:solidFill>
                <a:effectLst/>
                <a:latin typeface="arial" panose="020B0604020202020204" pitchFamily="34" charset="0"/>
              </a:rPr>
              <a:t>Malaki 3,8-12</a:t>
            </a:r>
          </a:p>
          <a:p>
            <a:pPr algn="l"/>
            <a:r>
              <a:rPr lang="nb-NO" sz="2400" b="1" u="none" strike="noStrike" dirty="0">
                <a:solidFill>
                  <a:schemeClr val="bg1"/>
                </a:solidFill>
                <a:effectLst/>
                <a:latin typeface="Open Sans" panose="020B0606030504020204" pitchFamily="34" charset="0"/>
              </a:rPr>
              <a:t>" Kan et menneske stjele fra Gud? Dere stjeler fra meg, men sier: «Hva er det vi har stjålet fra deg?» Tienden og offergaven!</a:t>
            </a:r>
            <a:r>
              <a:rPr lang="nb-NO" sz="2400" b="1" dirty="0">
                <a:solidFill>
                  <a:schemeClr val="bg1"/>
                </a:solidFill>
                <a:latin typeface="Open Sans" panose="020B0606030504020204" pitchFamily="34" charset="0"/>
              </a:rPr>
              <a:t> </a:t>
            </a:r>
            <a:r>
              <a:rPr lang="nb-NO" sz="2400" b="1" u="none" strike="noStrike" dirty="0">
                <a:solidFill>
                  <a:schemeClr val="bg1"/>
                </a:solidFill>
                <a:effectLst/>
                <a:latin typeface="Open Sans" panose="020B0606030504020204" pitchFamily="34" charset="0"/>
              </a:rPr>
              <a:t>Under forbannelse er dere, dere stjeler fra meg, hele folket! Kom med hele tienden til forrådskammeret så det finnes mat i mitt hus.</a:t>
            </a:r>
            <a:r>
              <a:rPr lang="nb-NO" sz="2400" dirty="0">
                <a:solidFill>
                  <a:schemeClr val="bg1"/>
                </a:solidFill>
                <a:latin typeface="Open Sans" panose="020B0606030504020204" pitchFamily="34" charset="0"/>
              </a:rPr>
              <a:t> </a:t>
            </a:r>
            <a:r>
              <a:rPr lang="nb-NO" sz="2400" b="1" u="none" strike="noStrike" dirty="0">
                <a:solidFill>
                  <a:schemeClr val="bg1"/>
                </a:solidFill>
                <a:effectLst/>
                <a:latin typeface="Open Sans" panose="020B0606030504020204" pitchFamily="34" charset="0"/>
              </a:rPr>
              <a:t>Prøv meg på denne måten, sier Herren over hærskarene.</a:t>
            </a:r>
            <a:endParaRPr lang="nb-NO" sz="2400" b="0" u="none" strike="noStrike" dirty="0">
              <a:solidFill>
                <a:schemeClr val="bg1"/>
              </a:solidFill>
              <a:effectLst/>
              <a:latin typeface="Open Sans" panose="020B0606030504020204" pitchFamily="34" charset="0"/>
            </a:endParaRPr>
          </a:p>
        </p:txBody>
      </p:sp>
    </p:spTree>
    <p:extLst>
      <p:ext uri="{BB962C8B-B14F-4D97-AF65-F5344CB8AC3E}">
        <p14:creationId xmlns:p14="http://schemas.microsoft.com/office/powerpoint/2010/main" val="226816870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1600</TotalTime>
  <Words>913</Words>
  <Application>Microsoft Macintosh PowerPoint</Application>
  <PresentationFormat>Widescreen</PresentationFormat>
  <Paragraphs>44</Paragraphs>
  <Slides>28</Slides>
  <Notes>0</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28</vt:i4>
      </vt:variant>
    </vt:vector>
  </HeadingPairs>
  <TitlesOfParts>
    <vt:vector size="37" baseType="lpstr">
      <vt:lpstr>Aptos</vt:lpstr>
      <vt:lpstr>Aptos Display</vt:lpstr>
      <vt:lpstr>Arial</vt:lpstr>
      <vt:lpstr>Arial</vt:lpstr>
      <vt:lpstr>Arial Narrow</vt:lpstr>
      <vt:lpstr>Berlin Sans FB</vt:lpstr>
      <vt:lpstr>DIN Condensed</vt:lpstr>
      <vt:lpstr>Open Sans</vt:lpstr>
      <vt:lpstr>Office-tema</vt:lpstr>
      <vt:lpstr>ØNSKELANDET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Hva er egentlig ØNSKELANDET?</vt:lpstr>
      <vt:lpstr>1.Det er å gi ut fra GLEDE OG FATTIGDOM</vt:lpstr>
      <vt:lpstr>Enhver skal gi det han har bestemt seg for i sitt hjerte, ikke med ulyst eller av tvang. For Gud elsker en glad giver.</vt:lpstr>
      <vt:lpstr>Du må lære å gi av det du har – også mens du har lite eller dårlig råd.  Ellers kommer du neppe igang.</vt:lpstr>
      <vt:lpstr>2.Det er å gi seg FØRST TIL HERREN</vt:lpstr>
      <vt:lpstr> Pengene er ikke et nøytralt byttemiddel – penger har alle karaktertrekkene til en gud; sikkerhet, frihet, makt, innflytelse, status, prestisje </vt:lpstr>
      <vt:lpstr>Bohnhoeffer:  «Hjertet vårt har bare rom for én altoppslukende tilbedelse og vi kan bare tjene én herre»</vt:lpstr>
      <vt:lpstr>3.Det er å gi BEVISST OG PLANLAGT</vt:lpstr>
      <vt:lpstr>Fordelen med fast givertjeneste:  Pengene legges til side før du ser dem eller rekker å bruke dem</vt:lpstr>
      <vt:lpstr>* Bestem deg FOR å gi Bestem HVOR MYE du vil gi * Bestem HVOR OFTE du vil gi Bestem HVEM du gir til *Bestem HVORDAN du vil gi</vt:lpstr>
      <vt:lpstr>4. Det er å gi ETTER EVNE eller OVER</vt:lpstr>
      <vt:lpstr>Beløpet syntes underordet, men innstillingen var viktig</vt:lpstr>
      <vt:lpstr>Prøv meg på denne måten, sier Herren over hærskarene.</vt:lpstr>
      <vt:lpstr>Og Gud makter å gi dere all sin gave i rikt mål, så dere alltid og under alle forhold har nok av alt, ja, har overflod til all god gjerning. 2. Kor 9,8</vt:lpstr>
      <vt:lpstr>2 Kor 9,11-13 Dere skal ha rikelig av alt, så dere gjerne vil gi. Og så skal takken stige opp til Gud når vi overbringer gaven. For denne tjenesten, denne gudstjenesten, er ikke bare en hjelp for de hellige i deres nød; den skaper også en overflod av takk til Gud. Når dere trofast har fullført tjenesten, vil de prise Gud fordi dere var lydige og bekjente dere til Kristi evangelium og helhjertet delte med dem og alle.</vt:lpstr>
      <vt:lpstr>FRUKTENE AV Å GI: * Gud blir æret * Mennesker får hjelp * Synden møter motstand * Evangeliet blir spredt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Bjørn Jellestad</dc:creator>
  <cp:lastModifiedBy>Bjørn Jellestad</cp:lastModifiedBy>
  <cp:revision>3</cp:revision>
  <dcterms:created xsi:type="dcterms:W3CDTF">2026-01-09T21:24:23Z</dcterms:created>
  <dcterms:modified xsi:type="dcterms:W3CDTF">2026-01-11T00:04:57Z</dcterms:modified>
</cp:coreProperties>
</file>